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30" r:id="rId15"/>
    <p:sldId id="297" r:id="rId16"/>
    <p:sldId id="298" r:id="rId17"/>
    <p:sldId id="300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13" r:id="rId26"/>
    <p:sldId id="307" r:id="rId27"/>
    <p:sldId id="314" r:id="rId28"/>
    <p:sldId id="308" r:id="rId29"/>
    <p:sldId id="315" r:id="rId30"/>
    <p:sldId id="309" r:id="rId31"/>
    <p:sldId id="310" r:id="rId32"/>
    <p:sldId id="316" r:id="rId33"/>
    <p:sldId id="312" r:id="rId34"/>
    <p:sldId id="317" r:id="rId35"/>
    <p:sldId id="311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283" r:id="rId49"/>
    <p:sldId id="285" r:id="rId50"/>
    <p:sldId id="28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FFFF"/>
    <a:srgbClr val="FF0000"/>
    <a:srgbClr val="FF3300"/>
    <a:srgbClr val="FF7C80"/>
    <a:srgbClr val="009900"/>
    <a:srgbClr val="0000CC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9" autoAdjust="0"/>
    <p:restoredTop sz="94660"/>
  </p:normalViewPr>
  <p:slideViewPr>
    <p:cSldViewPr>
      <p:cViewPr>
        <p:scale>
          <a:sx n="100" d="100"/>
          <a:sy n="100" d="100"/>
        </p:scale>
        <p:origin x="-420" y="11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B953B-4CEC-41D5-AECB-24E43A5A943F}" type="datetimeFigureOut">
              <a:rPr lang="en-US" smtClean="0"/>
              <a:pPr/>
              <a:t>2017-10-10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44366-DB1E-4294-AED9-0B34341291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44366-DB1E-4294-AED9-0B343412915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СНОВИ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НА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К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ОМПЮТЪРНАТА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Г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РАФИКА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доц. д-р П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АВЕЛ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Б</a:t>
            </a:r>
            <a:r>
              <a:rPr lang="bg-BG" sz="14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ОЙЧЕВ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   •   КИТ-ФМИ-СУ   •   </a:t>
            </a:r>
            <a:r>
              <a:rPr lang="bg-BG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201</a:t>
            </a:r>
            <a:r>
              <a:rPr lang="en-US" sz="1600" spc="0" dirty="0" smtClean="0"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en-US" sz="1600" spc="0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1295400"/>
            <a:ext cx="9144000" cy="609600"/>
          </a:xfrm>
        </p:spPr>
        <p:txBody>
          <a:bodyPr/>
          <a:lstStyle>
            <a:lvl1pPr algn="ctr">
              <a:buNone/>
              <a:defRPr b="1">
                <a:solidFill>
                  <a:srgbClr val="0070C0"/>
                </a:solidFill>
                <a:effectLst>
                  <a:outerShdw blurRad="50800" dir="16200000" rotWithShape="0">
                    <a:srgbClr val="0070C0">
                      <a:alpha val="40000"/>
                    </a:srgb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1905000"/>
            <a:ext cx="9144000" cy="1066800"/>
          </a:xfrm>
        </p:spPr>
        <p:txBody>
          <a:bodyPr>
            <a:noAutofit/>
          </a:bodyPr>
          <a:lstStyle>
            <a:lvl1pPr algn="ctr">
              <a:buNone/>
              <a:defRPr sz="6600" b="1">
                <a:solidFill>
                  <a:schemeClr val="tx1"/>
                </a:solidFill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bg-BG" dirty="0" smtClean="0"/>
              <a:t>Заглавие 1</a:t>
            </a:r>
            <a:endParaRPr lang="en-US" dirty="0"/>
          </a:p>
        </p:txBody>
      </p:sp>
      <p:pic>
        <p:nvPicPr>
          <p:cNvPr id="2" name="AniLogoBi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3314700"/>
            <a:ext cx="3810000" cy="28575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48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51054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AniLogoSm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12192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B3B8F-FDDF-4512-9E8B-7FE672AA7E35}" type="datetimeFigureOut">
              <a:rPr lang="en-US" smtClean="0"/>
              <a:pPr/>
              <a:t>2017-10-10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3CE80-6F79-425A-BF10-6218829F3E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70C0"/>
          </a:solidFill>
          <a:effectLst>
            <a:outerShdw blurRad="50800" dir="16200000" rotWithShape="0">
              <a:schemeClr val="accent1">
                <a:lumMod val="75000"/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>
            <a:outerShdw blurRad="50800" dir="16200000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hyperlink" Target="Demos/m04141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youtu.be/OkyjuXrOb9I" TargetMode="External"/><Relationship Id="rId7" Type="http://schemas.openxmlformats.org/officeDocument/2006/relationships/hyperlink" Target="file:///D:\Pavel\Logo\Elica\5.6\Demos\Seismic%20Membranes\Seismic%20Membranes%202%20(sound).avi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../../Media/Videos/Fireworks.avi" TargetMode="External"/><Relationship Id="rId5" Type="http://schemas.openxmlformats.org/officeDocument/2006/relationships/hyperlink" Target="file:///D:\Pavel\Logo\Elica\5.6\Demos\Fireworks\Fireworks.avi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youtu.be/KVRov7VWHno" TargetMode="External"/><Relationship Id="rId9" Type="http://schemas.openxmlformats.org/officeDocument/2006/relationships/hyperlink" Target="../../Media/Videos/Seismic%20Membranes%202%20(sound).av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hyperlink" Target="Demos/m04391.html" TargetMode="Externa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5.wmf"/><Relationship Id="rId4" Type="http://schemas.openxmlformats.org/officeDocument/2006/relationships/image" Target="../media/image47.jpeg"/><Relationship Id="rId9" Type="http://schemas.openxmlformats.org/officeDocument/2006/relationships/oleObject" Target="../embeddings/oleObject2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hyperlink" Target="Demos/m04471.html" TargetMode="Externa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5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Т</a:t>
            </a:r>
            <a:r>
              <a:rPr lang="bg-BG" sz="2800" dirty="0" smtClean="0"/>
              <a:t>ЕМА</a:t>
            </a:r>
            <a:r>
              <a:rPr lang="bg-BG" dirty="0" smtClean="0"/>
              <a:t> №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Вектори</a:t>
            </a:r>
            <a:endParaRPr lang="en-US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4294967295"/>
          </p:nvPr>
        </p:nvSpPr>
        <p:spPr>
          <a:xfrm>
            <a:off x="3322320" y="3322320"/>
            <a:ext cx="2468880" cy="2468880"/>
          </a:xfrm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71600" y="2286000"/>
            <a:ext cx="38100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Съхранение и визуализация</a:t>
            </a:r>
            <a:endParaRPr lang="en-US" sz="36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12" name="Elbow Connector 11"/>
          <p:cNvCxnSpPr>
            <a:stCxn id="5" idx="2"/>
            <a:endCxn id="65" idx="1"/>
          </p:cNvCxnSpPr>
          <p:nvPr/>
        </p:nvCxnSpPr>
        <p:spPr>
          <a:xfrm>
            <a:off x="1371600" y="1066800"/>
            <a:ext cx="952500" cy="13716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0" y="32766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2"/>
            <a:endCxn id="64" idx="1"/>
          </p:cNvCxnSpPr>
          <p:nvPr/>
        </p:nvCxnSpPr>
        <p:spPr>
          <a:xfrm>
            <a:off x="3238500" y="1066800"/>
            <a:ext cx="25399" cy="13716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3" idx="2"/>
            <a:endCxn id="63" idx="1"/>
          </p:cNvCxnSpPr>
          <p:nvPr/>
        </p:nvCxnSpPr>
        <p:spPr>
          <a:xfrm flipH="1">
            <a:off x="4267200" y="1066800"/>
            <a:ext cx="1066800" cy="13716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7" idx="1"/>
            <a:endCxn id="86" idx="0"/>
          </p:cNvCxnSpPr>
          <p:nvPr/>
        </p:nvCxnSpPr>
        <p:spPr>
          <a:xfrm flipH="1">
            <a:off x="5105400" y="2552700"/>
            <a:ext cx="1371600" cy="3429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8" idx="1"/>
            <a:endCxn id="85" idx="0"/>
          </p:cNvCxnSpPr>
          <p:nvPr/>
        </p:nvCxnSpPr>
        <p:spPr>
          <a:xfrm flipH="1" flipV="1">
            <a:off x="5105400" y="3505200"/>
            <a:ext cx="1371600" cy="266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29" idx="0"/>
            <a:endCxn id="74" idx="3"/>
          </p:cNvCxnSpPr>
          <p:nvPr/>
        </p:nvCxnSpPr>
        <p:spPr>
          <a:xfrm flipV="1">
            <a:off x="2171700" y="4114800"/>
            <a:ext cx="660400" cy="12954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30" idx="0"/>
            <a:endCxn id="73" idx="3"/>
          </p:cNvCxnSpPr>
          <p:nvPr/>
        </p:nvCxnSpPr>
        <p:spPr>
          <a:xfrm flipH="1" flipV="1">
            <a:off x="3657600" y="4114800"/>
            <a:ext cx="571500" cy="12954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 rot="5400000">
            <a:off x="4191000" y="2438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5400000">
            <a:off x="3187699" y="2438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5400000">
            <a:off x="2247900" y="2438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5800" y="381000"/>
            <a:ext cx="13716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Цветови буфери</a:t>
            </a:r>
            <a:endParaRPr lang="en-US" sz="20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2209800" y="381000"/>
            <a:ext cx="20574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Вертикална синхронизация</a:t>
            </a:r>
            <a:endParaRPr lang="en-US" sz="20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6477000" y="1981200"/>
            <a:ext cx="1905000" cy="1143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Статични графични формати</a:t>
            </a:r>
            <a:endParaRPr lang="en-US" sz="20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6477000" y="34290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Видео формати</a:t>
            </a:r>
            <a:endParaRPr lang="en-US" sz="2000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1219200" y="54102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Съхранение във файл</a:t>
            </a:r>
            <a:endParaRPr lang="en-US" sz="20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3276600" y="54102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Поточно изпращане</a:t>
            </a:r>
            <a:endParaRPr lang="en-US" sz="20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4419600" y="381000"/>
            <a:ext cx="18288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Визуализация</a:t>
            </a:r>
          </a:p>
          <a:p>
            <a:pPr algn="ctr"/>
            <a:r>
              <a:rPr lang="bg-BG" sz="2000" b="1" dirty="0" smtClean="0"/>
              <a:t>на екран</a:t>
            </a:r>
            <a:endParaRPr lang="en-US" sz="2000" b="1" dirty="0"/>
          </a:p>
        </p:txBody>
      </p:sp>
      <p:sp>
        <p:nvSpPr>
          <p:cNvPr id="73" name="Rectangle 72"/>
          <p:cNvSpPr/>
          <p:nvPr/>
        </p:nvSpPr>
        <p:spPr>
          <a:xfrm rot="5400000">
            <a:off x="3581400" y="3962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5400000">
            <a:off x="2755900" y="3962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4953000" y="3429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5400000">
            <a:off x="4953000" y="2819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Птичи поглед над КГ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154" name="Picture 2" descr="C:\Pavel\Courses\Materials\Course.OKG 2012-13\OKG-04. Primitives\images\schem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264293"/>
            <a:ext cx="7467600" cy="5593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Графични примитиви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Примитивни обекти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Характеристики</a:t>
            </a:r>
          </a:p>
          <a:p>
            <a:pPr lvl="1"/>
            <a:r>
              <a:rPr lang="bg-BG" dirty="0" smtClean="0"/>
              <a:t>Най-базисни обекти</a:t>
            </a:r>
            <a:endParaRPr lang="en-US" dirty="0" smtClean="0"/>
          </a:p>
          <a:p>
            <a:pPr lvl="1"/>
            <a:r>
              <a:rPr lang="bg-BG" dirty="0" smtClean="0"/>
              <a:t>Могат да са прости или сложни</a:t>
            </a:r>
          </a:p>
          <a:p>
            <a:pPr lvl="1"/>
            <a:r>
              <a:rPr lang="bg-BG" dirty="0" smtClean="0"/>
              <a:t>Използвани за правене на по-сложни</a:t>
            </a:r>
          </a:p>
          <a:p>
            <a:pPr lvl="1"/>
            <a:endParaRPr lang="bg-BG" sz="1000" dirty="0"/>
          </a:p>
          <a:p>
            <a:r>
              <a:rPr lang="bg-BG" dirty="0" smtClean="0"/>
              <a:t>Най-чести примитиви</a:t>
            </a:r>
          </a:p>
          <a:p>
            <a:pPr lvl="1"/>
            <a:r>
              <a:rPr lang="bg-BG" dirty="0" smtClean="0"/>
              <a:t>Точка, отсечка, квадрат</a:t>
            </a:r>
          </a:p>
          <a:p>
            <a:pPr lvl="1"/>
            <a:r>
              <a:rPr lang="bg-BG" dirty="0" smtClean="0"/>
              <a:t>Сфера, конус, цилиндър, тор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19200" y="1765300"/>
            <a:ext cx="6629400" cy="2578100"/>
            <a:chOff x="381000" y="3505200"/>
            <a:chExt cx="8229600" cy="3200400"/>
          </a:xfrm>
        </p:grpSpPr>
        <p:pic>
          <p:nvPicPr>
            <p:cNvPr id="4" name="Picture 6" descr="C:\Pavel\Courses\Materials\Course.OKG 2012-13\OKG-04. Primitives\images\pawn5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836126"/>
              <a:ext cx="1828800" cy="2536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2" descr="C:\Pavel\Courses\Materials\Course.OKG 2012-13\OKG-04. Primitives\images\pawn1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586314"/>
              <a:ext cx="1887794" cy="289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3" descr="C:\Pavel\Courses\Materials\Course.OKG 2012-13\OKG-04. Primitives\images\pawn2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586314"/>
              <a:ext cx="1887794" cy="2890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4" descr="C:\Pavel\Courses\Materials\Course.OKG 2012-13\OKG-04. Primitives\images\pawn3.JPG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648200"/>
              <a:ext cx="1828800" cy="471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5" descr="C:\Pavel\Courses\Materials\Course.OKG 2012-13\OKG-04. Primitives\images\pawn4.JP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505200"/>
              <a:ext cx="1828800" cy="1120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7" descr="C:\Pavel\Courses\Materials\Course.OKG 2012-13\OKG-04. Primitives\images\pawn6.JPG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5105400"/>
              <a:ext cx="1828800" cy="589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8" descr="C:\Pavel\Courses\Materials\Course.OKG 2012-13\OKG-04. Primitives\images\pawn7.JPG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5715000"/>
              <a:ext cx="1806388" cy="990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4191000" y="50292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057400" y="50292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172200" y="41148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72200" y="48768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72200" y="54102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172200" y="6172200"/>
              <a:ext cx="685800" cy="0"/>
            </a:xfrm>
            <a:prstGeom prst="straightConnector1">
              <a:avLst/>
            </a:prstGeom>
            <a:ln w="762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3"/>
          <p:cNvSpPr txBox="1">
            <a:spLocks/>
          </p:cNvSpPr>
          <p:nvPr/>
        </p:nvSpPr>
        <p:spPr>
          <a:xfrm>
            <a:off x="1295400" y="361323"/>
            <a:ext cx="7848600" cy="63442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70C0"/>
                </a:solidFill>
                <a:effectLst>
                  <a:outerShdw blurRad="50800" dir="16200000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Модел на пешка</a:t>
            </a:r>
          </a:p>
          <a:p>
            <a:pPr lvl="1"/>
            <a:r>
              <a:rPr lang="bg-BG" dirty="0" smtClean="0"/>
              <a:t>Сфери, полусфери и конус</a:t>
            </a:r>
          </a:p>
        </p:txBody>
      </p:sp>
      <p:pic>
        <p:nvPicPr>
          <p:cNvPr id="76802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3434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58029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Йерархия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Йерархия на примитивите</a:t>
            </a:r>
          </a:p>
          <a:p>
            <a:pPr lvl="1"/>
            <a:r>
              <a:rPr lang="bg-BG" dirty="0" err="1" smtClean="0"/>
              <a:t>Нулевомерни</a:t>
            </a:r>
            <a:r>
              <a:rPr lang="bg-BG" dirty="0" smtClean="0"/>
              <a:t>: точки, вектори, …</a:t>
            </a:r>
            <a:endParaRPr lang="bg-BG" sz="1000" dirty="0" smtClean="0"/>
          </a:p>
          <a:p>
            <a:pPr lvl="1"/>
            <a:r>
              <a:rPr lang="bg-BG" dirty="0" smtClean="0"/>
              <a:t>Едномерни: отсечки, криви на </a:t>
            </a:r>
            <a:r>
              <a:rPr lang="bg-BG" dirty="0" err="1" smtClean="0"/>
              <a:t>Безие</a:t>
            </a:r>
            <a:r>
              <a:rPr lang="bg-BG" dirty="0" smtClean="0"/>
              <a:t>, …</a:t>
            </a:r>
          </a:p>
          <a:p>
            <a:pPr lvl="1"/>
            <a:r>
              <a:rPr lang="bg-BG" dirty="0" smtClean="0"/>
              <a:t>Двумерни: полигони, </a:t>
            </a:r>
            <a:r>
              <a:rPr lang="en-US" dirty="0" smtClean="0"/>
              <a:t>NURBS</a:t>
            </a:r>
            <a:r>
              <a:rPr lang="bg-BG" dirty="0" smtClean="0"/>
              <a:t>, …</a:t>
            </a:r>
          </a:p>
          <a:p>
            <a:pPr lvl="1"/>
            <a:r>
              <a:rPr lang="bg-BG" dirty="0" smtClean="0"/>
              <a:t>Тримерни: кубове, сфери, конуси, …</a:t>
            </a:r>
            <a:endParaRPr lang="en-US" dirty="0" smtClean="0"/>
          </a:p>
          <a:p>
            <a:pPr lvl="1"/>
            <a:endParaRPr lang="en-US" sz="1000" dirty="0" smtClean="0"/>
          </a:p>
          <a:p>
            <a:r>
              <a:rPr lang="bg-BG" dirty="0" smtClean="0"/>
              <a:t>Някои от примитивите са съставни</a:t>
            </a:r>
          </a:p>
          <a:p>
            <a:pPr lvl="1"/>
            <a:r>
              <a:rPr lang="bg-BG" dirty="0" smtClean="0"/>
              <a:t>Например сферата се представя като мрежа от три- или четириъгълници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Точки</a:t>
            </a:r>
            <a:r>
              <a:rPr lang="en-US" dirty="0" smtClean="0"/>
              <a:t> </a:t>
            </a:r>
            <a:r>
              <a:rPr lang="bg-BG" dirty="0" smtClean="0"/>
              <a:t>и вектори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какво се ползват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Освен за рисуване на точки</a:t>
            </a:r>
          </a:p>
          <a:p>
            <a:pPr lvl="1"/>
            <a:r>
              <a:rPr lang="bg-BG" dirty="0" smtClean="0"/>
              <a:t>За определяне на геометрични координати на други елементи</a:t>
            </a:r>
          </a:p>
          <a:p>
            <a:pPr lvl="1"/>
            <a:r>
              <a:rPr lang="bg-BG" dirty="0" smtClean="0"/>
              <a:t>За рисуване на системи от частици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1" y="6248400"/>
            <a:ext cx="3657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“Fireworks”</a:t>
            </a:r>
            <a:endParaRPr lang="bg-BG" sz="1400" dirty="0" smtClean="0"/>
          </a:p>
          <a:p>
            <a:pPr algn="ctr"/>
            <a:r>
              <a:rPr lang="en-US" sz="1400" dirty="0" smtClean="0">
                <a:hlinkClick r:id="rId3"/>
              </a:rPr>
              <a:t>http://youtu.be/OkyjuXrOb9I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800600" y="6248400"/>
            <a:ext cx="3657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“Seismic Membranes”</a:t>
            </a:r>
          </a:p>
          <a:p>
            <a:pPr algn="ctr"/>
            <a:r>
              <a:rPr lang="en-US" sz="1400" dirty="0" smtClean="0">
                <a:hlinkClick r:id="rId4"/>
              </a:rPr>
              <a:t>http://youtu.be/KVRov7VWHno</a:t>
            </a:r>
            <a:endParaRPr lang="en-US" sz="1400" dirty="0"/>
          </a:p>
        </p:txBody>
      </p:sp>
      <p:pic>
        <p:nvPicPr>
          <p:cNvPr id="51202" name="Picture 2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4340352"/>
            <a:ext cx="1527048" cy="152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0" y="4340352"/>
            <a:ext cx="1527048" cy="152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3951911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>
            <a:hlinkClick r:id="rId11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3960876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Точки и вектори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Характеристики</a:t>
            </a:r>
          </a:p>
          <a:p>
            <a:pPr lvl="1"/>
            <a:r>
              <a:rPr lang="bg-BG" dirty="0" smtClean="0"/>
              <a:t>Дефинират се с тройка числа 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endParaRPr lang="bg-BG" sz="1000" dirty="0" smtClean="0"/>
          </a:p>
          <a:p>
            <a:r>
              <a:rPr lang="bg-BG" dirty="0" smtClean="0"/>
              <a:t>Тройствена представа</a:t>
            </a:r>
          </a:p>
          <a:p>
            <a:pPr lvl="1"/>
            <a:r>
              <a:rPr lang="bg-BG" dirty="0" smtClean="0"/>
              <a:t>Абсолютни координати (точка)</a:t>
            </a:r>
          </a:p>
          <a:p>
            <a:pPr lvl="1"/>
            <a:r>
              <a:rPr lang="bg-BG" dirty="0" smtClean="0"/>
              <a:t>Относителни </a:t>
            </a:r>
            <a:r>
              <a:rPr lang="bg-BG" dirty="0" err="1" smtClean="0"/>
              <a:t>коорд</a:t>
            </a:r>
            <a:r>
              <a:rPr lang="bg-BG" dirty="0" smtClean="0"/>
              <a:t>. (радиус-вектор)</a:t>
            </a:r>
          </a:p>
          <a:p>
            <a:pPr lvl="1"/>
            <a:r>
              <a:rPr lang="bg-BG" dirty="0" smtClean="0"/>
              <a:t>Разстояния (вектор)</a:t>
            </a:r>
          </a:p>
          <a:p>
            <a:pPr lvl="1"/>
            <a:r>
              <a:rPr lang="bg-BG" dirty="0" smtClean="0"/>
              <a:t>Посоки (вектор)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Arrow Connector 111"/>
          <p:cNvCxnSpPr/>
          <p:nvPr/>
        </p:nvCxnSpPr>
        <p:spPr>
          <a:xfrm flipV="1">
            <a:off x="3403600" y="2540000"/>
            <a:ext cx="698500" cy="2565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3403600" y="5105400"/>
            <a:ext cx="4699000" cy="12700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1140823" y="5101046"/>
            <a:ext cx="2246811" cy="679268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900000">
            <a:off x="7213961" y="4215615"/>
            <a:ext cx="7815" cy="18991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900000" flipV="1">
            <a:off x="2272396" y="4956513"/>
            <a:ext cx="1054100" cy="647700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900000" flipH="1">
            <a:off x="5787207" y="5926918"/>
            <a:ext cx="1125415" cy="636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900000">
            <a:off x="3853319" y="3766570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691539" y="3611105"/>
            <a:ext cx="3572127" cy="9292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900000">
            <a:off x="2140935" y="5937339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900000">
            <a:off x="5961498" y="4519282"/>
            <a:ext cx="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2209825" y="3611105"/>
            <a:ext cx="481714" cy="18283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900000" flipH="1">
            <a:off x="6204796" y="4081213"/>
            <a:ext cx="1189892" cy="6310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900000" flipH="1">
            <a:off x="2748405" y="3131678"/>
            <a:ext cx="1074615" cy="638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Точки в пространството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3200400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bg-BG" dirty="0" err="1" smtClean="0"/>
              <a:t>бсолютни</a:t>
            </a:r>
            <a:r>
              <a:rPr lang="bg-BG" dirty="0" smtClean="0"/>
              <a:t> координати в </a:t>
            </a:r>
            <a:r>
              <a:rPr lang="en-US" dirty="0" smtClean="0"/>
              <a:t>3D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486400" y="3747654"/>
            <a:ext cx="1856509" cy="74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P</a:t>
            </a:r>
            <a:r>
              <a:rPr lang="bg-BG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(</a:t>
            </a:r>
            <a:r>
              <a:rPr lang="en-US" sz="3600" b="1" noProof="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x,y,z</a:t>
            </a:r>
            <a:r>
              <a:rPr lang="bg-BG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b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4F81BD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096000" y="4419600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667000" y="47244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819400" y="5257800"/>
            <a:ext cx="533400" cy="508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7391400" y="6248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4" name="Content Placeholder 2"/>
          <p:cNvSpPr txBox="1">
            <a:spLocks/>
          </p:cNvSpPr>
          <p:nvPr/>
        </p:nvSpPr>
        <p:spPr>
          <a:xfrm>
            <a:off x="1143000" y="5105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3492500" y="2590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401369" y="3285811"/>
            <a:ext cx="497391" cy="1808703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371222" y="5094514"/>
            <a:ext cx="3607358" cy="979716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76600" y="40386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00600" y="510540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z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Тема 4: Вектори</a:t>
            </a:r>
          </a:p>
          <a:p>
            <a:pPr lvl="1"/>
            <a:r>
              <a:rPr lang="bg-BG" dirty="0" smtClean="0"/>
              <a:t>Графична обработка</a:t>
            </a:r>
          </a:p>
          <a:p>
            <a:pPr lvl="1"/>
            <a:r>
              <a:rPr lang="bg-BG" dirty="0" smtClean="0"/>
              <a:t>Графични примитиви</a:t>
            </a:r>
          </a:p>
          <a:p>
            <a:pPr lvl="1"/>
            <a:r>
              <a:rPr lang="bg-BG" dirty="0" smtClean="0"/>
              <a:t>Точки и вектори</a:t>
            </a:r>
          </a:p>
          <a:p>
            <a:pPr lvl="1"/>
            <a:r>
              <a:rPr lang="bg-BG" dirty="0" smtClean="0"/>
              <a:t>Операции с точки и вектори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Радиус-вектори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3200400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bg-BG" dirty="0" err="1" smtClean="0"/>
              <a:t>тносителни</a:t>
            </a:r>
            <a:r>
              <a:rPr lang="bg-BG" dirty="0" smtClean="0"/>
              <a:t> </a:t>
            </a:r>
            <a:r>
              <a:rPr lang="bg-BG" dirty="0" err="1" smtClean="0"/>
              <a:t>коорд</a:t>
            </a:r>
            <a:r>
              <a:rPr lang="en-US" dirty="0" smtClean="0"/>
              <a:t>.</a:t>
            </a:r>
            <a:r>
              <a:rPr lang="bg-BG" dirty="0" smtClean="0"/>
              <a:t> спрямо </a:t>
            </a:r>
            <a:r>
              <a:rPr lang="en-US" dirty="0" smtClean="0"/>
              <a:t>(0,0,0)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rot="20920566">
            <a:off x="4061775" y="4365843"/>
            <a:ext cx="2286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>
            <a:outerShdw blurRad="50800" dir="16200000" rotWithShape="0">
              <a:srgbClr val="4F81BD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403600" y="2540000"/>
            <a:ext cx="698500" cy="25654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403600" y="5105400"/>
            <a:ext cx="4699000" cy="12700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40823" y="5101046"/>
            <a:ext cx="2246811" cy="679268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900000">
            <a:off x="7213961" y="4215615"/>
            <a:ext cx="7815" cy="18991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900000" flipV="1">
            <a:off x="2272396" y="4956513"/>
            <a:ext cx="1054100" cy="647700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triangl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00000" flipH="1">
            <a:off x="5787207" y="5926918"/>
            <a:ext cx="1125415" cy="636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00000">
            <a:off x="3853319" y="3766570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96705" y="3611105"/>
            <a:ext cx="3566961" cy="9292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900000">
            <a:off x="2140935" y="5937339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900000">
            <a:off x="5961498" y="4519282"/>
            <a:ext cx="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209824" y="3611105"/>
            <a:ext cx="486881" cy="18283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900000" flipH="1">
            <a:off x="6204796" y="4081213"/>
            <a:ext cx="1189892" cy="6310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900000" flipH="1">
            <a:off x="2748405" y="3131678"/>
            <a:ext cx="1074615" cy="638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 rot="20974348">
            <a:off x="3986348" y="4151811"/>
            <a:ext cx="1856509" cy="7481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P</a:t>
            </a:r>
            <a:r>
              <a:rPr lang="bg-BG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(</a:t>
            </a:r>
            <a:r>
              <a:rPr lang="en-US" sz="3600" b="1" noProof="0" dirty="0" err="1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x,y,z</a:t>
            </a:r>
            <a:r>
              <a:rPr lang="bg-BG" sz="3600" b="1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)</a:t>
            </a:r>
            <a:endParaRPr kumimoji="0" lang="en-US" sz="3600" b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4F81BD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096000" y="4419600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667000" y="47244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2819400" y="5257800"/>
            <a:ext cx="533400" cy="5080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7391400" y="6248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1143000" y="5105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3492500" y="25908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3401369" y="3285811"/>
            <a:ext cx="497391" cy="1808703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triangl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3371222" y="5094514"/>
            <a:ext cx="3607358" cy="979716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triangl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76600" y="40386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00600" y="510540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z</a:t>
            </a:r>
            <a:endParaRPr lang="en-US" sz="2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429000" y="4572000"/>
            <a:ext cx="2671354" cy="533401"/>
          </a:xfrm>
          <a:prstGeom prst="line">
            <a:avLst/>
          </a:prstGeom>
          <a:ln w="76200">
            <a:solidFill>
              <a:srgbClr val="0070C0"/>
            </a:solidFill>
            <a:prstDash val="solid"/>
            <a:headEnd type="triangle" w="med" len="med"/>
            <a:tailEnd type="none" w="med" len="med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Разстояния и </a:t>
            </a:r>
            <a:r>
              <a:rPr lang="bg-BG" dirty="0" err="1" smtClean="0"/>
              <a:t>магнитуди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3200400"/>
          </a:xfrm>
        </p:spPr>
        <p:txBody>
          <a:bodyPr/>
          <a:lstStyle/>
          <a:p>
            <a:r>
              <a:rPr lang="bg-BG" dirty="0" smtClean="0"/>
              <a:t>Определяне на разстояние/</a:t>
            </a:r>
            <a:r>
              <a:rPr lang="bg-BG" dirty="0" err="1" smtClean="0"/>
              <a:t>магнитуд</a:t>
            </a:r>
            <a:endParaRPr lang="en-US" dirty="0" smtClean="0"/>
          </a:p>
          <a:p>
            <a:pPr lvl="1"/>
            <a:r>
              <a:rPr lang="bg-BG" dirty="0" smtClean="0"/>
              <a:t>Изисква референтна точка</a:t>
            </a:r>
            <a:r>
              <a:rPr lang="en-US" dirty="0" smtClean="0"/>
              <a:t> </a:t>
            </a:r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77" name="Straight Connector 76"/>
          <p:cNvCxnSpPr/>
          <p:nvPr/>
        </p:nvCxnSpPr>
        <p:spPr>
          <a:xfrm rot="20920566">
            <a:off x="4955225" y="4092356"/>
            <a:ext cx="2286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/>
          <p:cNvSpPr txBox="1">
            <a:spLocks/>
          </p:cNvSpPr>
          <p:nvPr/>
        </p:nvSpPr>
        <p:spPr>
          <a:xfrm rot="20920566">
            <a:off x="4670602" y="3845286"/>
            <a:ext cx="1856509" cy="748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|p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|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1676400" y="4191000"/>
            <a:ext cx="381000" cy="13589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676400" y="5575300"/>
            <a:ext cx="1892300" cy="5207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647700" y="5570946"/>
            <a:ext cx="1025435" cy="309154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900000">
            <a:off x="3105382" y="3321103"/>
            <a:ext cx="4800600" cy="2543908"/>
            <a:chOff x="2133600" y="3810000"/>
            <a:chExt cx="4800600" cy="254390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6908800" y="3817816"/>
              <a:ext cx="7815" cy="18991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105"/>
            <p:cNvGrpSpPr/>
            <p:nvPr/>
          </p:nvGrpSpPr>
          <p:grpSpPr>
            <a:xfrm>
              <a:off x="2133600" y="3810000"/>
              <a:ext cx="4800600" cy="2543908"/>
              <a:chOff x="2133600" y="3810000"/>
              <a:chExt cx="4800600" cy="254390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200400" y="5707297"/>
                <a:ext cx="3733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 w="lg" len="lg"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146300" y="5693508"/>
                <a:ext cx="105410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 w="lg" len="lg"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187700" y="3813908"/>
                <a:ext cx="25400" cy="18796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triangle" w="lg" len="lg"/>
                <a:tailEnd type="none" w="lg" len="lg"/>
              </a:ln>
              <a:effectLst>
                <a:outerShdw blurRad="50800" dir="16200000" rotWithShape="0">
                  <a:srgbClr val="0070C0">
                    <a:alpha val="4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5791200" y="5716954"/>
                <a:ext cx="1125415" cy="63695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238500" y="3813908"/>
                <a:ext cx="36576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171700" y="4410808"/>
                <a:ext cx="36576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46300" y="6353908"/>
                <a:ext cx="36576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5778500" y="4436208"/>
                <a:ext cx="0" cy="1905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146300" y="4423508"/>
                <a:ext cx="0" cy="1905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5715000" y="3817816"/>
                <a:ext cx="1189892" cy="6310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2133600" y="3810000"/>
                <a:ext cx="1074615" cy="63890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Oval 95"/>
          <p:cNvSpPr/>
          <p:nvPr/>
        </p:nvSpPr>
        <p:spPr>
          <a:xfrm>
            <a:off x="6761018" y="4153626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3886200" y="3708400"/>
            <a:ext cx="676522" cy="508000"/>
            <a:chOff x="9144000" y="5562600"/>
            <a:chExt cx="676522" cy="508000"/>
          </a:xfrm>
        </p:grpSpPr>
        <p:sp>
          <p:nvSpPr>
            <p:cNvPr id="98" name="Oval 97"/>
            <p:cNvSpPr/>
            <p:nvPr/>
          </p:nvSpPr>
          <p:spPr>
            <a:xfrm>
              <a:off x="9144000" y="5562600"/>
              <a:ext cx="533400" cy="508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246326" y="5562600"/>
              <a:ext cx="574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ym typeface="Symbol"/>
                </a:rPr>
                <a:t> </a:t>
              </a:r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x</a:t>
              </a:r>
              <a:endParaRPr lang="en-US" sz="24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029200" y="4914900"/>
            <a:ext cx="533400" cy="533400"/>
            <a:chOff x="9144000" y="5537200"/>
            <a:chExt cx="533400" cy="533400"/>
          </a:xfrm>
        </p:grpSpPr>
        <p:sp>
          <p:nvSpPr>
            <p:cNvPr id="101" name="Oval 100"/>
            <p:cNvSpPr/>
            <p:nvPr/>
          </p:nvSpPr>
          <p:spPr>
            <a:xfrm>
              <a:off x="9144000" y="5562600"/>
              <a:ext cx="533400" cy="508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170126" y="5537200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ym typeface="Symbol"/>
                </a:rPr>
                <a:t></a:t>
              </a:r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z</a:t>
              </a:r>
              <a:endParaRPr lang="en-US" sz="24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098800" y="4724400"/>
            <a:ext cx="682934" cy="508000"/>
            <a:chOff x="9144000" y="5562600"/>
            <a:chExt cx="682934" cy="508000"/>
          </a:xfrm>
        </p:grpSpPr>
        <p:sp>
          <p:nvSpPr>
            <p:cNvPr id="104" name="Oval 103"/>
            <p:cNvSpPr/>
            <p:nvPr/>
          </p:nvSpPr>
          <p:spPr>
            <a:xfrm>
              <a:off x="9144000" y="5562600"/>
              <a:ext cx="533400" cy="508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246326" y="556260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ym typeface="Symbol"/>
                </a:rPr>
                <a:t> </a:t>
              </a:r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y</a:t>
              </a:r>
              <a:endParaRPr lang="en-US" sz="24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10" name="Straight Arrow Connector 109"/>
          <p:cNvCxnSpPr/>
          <p:nvPr/>
        </p:nvCxnSpPr>
        <p:spPr>
          <a:xfrm flipV="1">
            <a:off x="4074424" y="4306026"/>
            <a:ext cx="2662646" cy="522514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3941618" y="4713152"/>
            <a:ext cx="249382" cy="24938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3581400" y="4343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4F81BD">
                      <a:alpha val="66000"/>
                    </a:srgbClr>
                  </a:outerShdw>
                </a:effectLst>
                <a:latin typeface="Calibri"/>
              </a:rPr>
              <a:t>R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4F81BD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28194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04800" y="5334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447800" y="3886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Посоки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848600" cy="3200400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bg-BG" dirty="0" err="1" smtClean="0"/>
              <a:t>пределяне</a:t>
            </a:r>
            <a:r>
              <a:rPr lang="bg-BG" dirty="0" smtClean="0"/>
              <a:t> на посока в </a:t>
            </a:r>
            <a:r>
              <a:rPr lang="en-US" dirty="0" smtClean="0"/>
              <a:t>3D</a:t>
            </a:r>
          </a:p>
          <a:p>
            <a:pPr lvl="1"/>
            <a:r>
              <a:rPr lang="bg-BG" dirty="0" smtClean="0"/>
              <a:t>Това не е достатъчно за пълна ориентация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97" name="Pie 96"/>
          <p:cNvSpPr/>
          <p:nvPr/>
        </p:nvSpPr>
        <p:spPr>
          <a:xfrm>
            <a:off x="3250447" y="4382356"/>
            <a:ext cx="1600200" cy="1506069"/>
          </a:xfrm>
          <a:prstGeom prst="pie">
            <a:avLst>
              <a:gd name="adj1" fmla="val 14786772"/>
              <a:gd name="adj2" fmla="val 17132588"/>
            </a:avLst>
          </a:prstGeom>
          <a:solidFill>
            <a:srgbClr val="4F81BD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Pie 90"/>
          <p:cNvSpPr/>
          <p:nvPr/>
        </p:nvSpPr>
        <p:spPr>
          <a:xfrm>
            <a:off x="3221747" y="4303545"/>
            <a:ext cx="1694240" cy="1594578"/>
          </a:xfrm>
          <a:prstGeom prst="pie">
            <a:avLst>
              <a:gd name="adj1" fmla="val 20915677"/>
              <a:gd name="adj2" fmla="val 1745358"/>
            </a:avLst>
          </a:prstGeom>
          <a:solidFill>
            <a:srgbClr val="4F81BD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>
            <a:stCxn id="89" idx="1"/>
          </p:cNvCxnSpPr>
          <p:nvPr/>
        </p:nvCxnSpPr>
        <p:spPr>
          <a:xfrm flipH="1" flipV="1">
            <a:off x="3382031" y="3592389"/>
            <a:ext cx="607591" cy="1406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20920566">
            <a:off x="4966708" y="4341981"/>
            <a:ext cx="228600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>
            <a:spLocks/>
          </p:cNvSpPr>
          <p:nvPr/>
        </p:nvSpPr>
        <p:spPr>
          <a:xfrm rot="20920566">
            <a:off x="4682085" y="4094911"/>
            <a:ext cx="1856509" cy="7481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|p</a:t>
            </a:r>
            <a:r>
              <a:rPr lang="en-US" sz="360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|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900000">
            <a:off x="7892426" y="4204943"/>
            <a:ext cx="7815" cy="18991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900000" flipH="1">
            <a:off x="4003639" y="5584771"/>
            <a:ext cx="3733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900000" flipV="1">
            <a:off x="2950861" y="4940817"/>
            <a:ext cx="1054100" cy="6477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900000" flipH="1">
            <a:off x="4301359" y="3240686"/>
            <a:ext cx="25400" cy="18796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900000" flipH="1">
            <a:off x="6408100" y="5916246"/>
            <a:ext cx="1125415" cy="636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900000">
            <a:off x="4531784" y="3755898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377571" y="3587928"/>
            <a:ext cx="3564560" cy="941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900000">
            <a:off x="2819400" y="5926667"/>
            <a:ext cx="3657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900000">
            <a:off x="6639963" y="4508610"/>
            <a:ext cx="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900000">
            <a:off x="3134814" y="3556260"/>
            <a:ext cx="0" cy="1905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900000" flipH="1">
            <a:off x="6883261" y="4070541"/>
            <a:ext cx="1189892" cy="6310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900000" flipH="1">
            <a:off x="3426870" y="3121006"/>
            <a:ext cx="1074615" cy="638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772501" y="4403251"/>
            <a:ext cx="249382" cy="24938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85907" y="4555651"/>
            <a:ext cx="2662646" cy="522514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4055565" y="5095573"/>
            <a:ext cx="2337296" cy="12980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1676400" y="4191000"/>
            <a:ext cx="381000" cy="13589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676400" y="5575300"/>
            <a:ext cx="1892300" cy="52070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647700" y="5570946"/>
            <a:ext cx="1025435" cy="309154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2819400" y="60198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04800" y="53340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1447800" y="3886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3953101" y="4962777"/>
            <a:ext cx="249382" cy="24938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Операции с точки и вектори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Изписване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Изписване на вектори (и точки)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sz="1800" dirty="0" smtClean="0"/>
          </a:p>
          <a:p>
            <a:r>
              <a:rPr lang="bg-BG" dirty="0" smtClean="0"/>
              <a:t>При вектор зададен с точки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bg-BG" dirty="0" smtClean="0"/>
              <a:t> и 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bg-BG" baseline="-25000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286000" y="2133600"/>
          <a:ext cx="252095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2" name="Уравнение" r:id="rId4" imgW="1028520" imgH="711000" progId="Equation.3">
                  <p:embed/>
                </p:oleObj>
              </mc:Choice>
              <mc:Fallback>
                <p:oleObj name="Уравнение" r:id="rId4" imgW="102852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133600"/>
                        <a:ext cx="2520950" cy="174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2"/>
          <p:cNvGraphicFramePr>
            <a:graphicFrameLocks noChangeAspect="1"/>
          </p:cNvGraphicFramePr>
          <p:nvPr/>
        </p:nvGraphicFramePr>
        <p:xfrm>
          <a:off x="1814513" y="4800600"/>
          <a:ext cx="55768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3" name="Уравнение" r:id="rId6" imgW="2552400" imgH="711000" progId="Equation.3">
                  <p:embed/>
                </p:oleObj>
              </mc:Choice>
              <mc:Fallback>
                <p:oleObj name="Уравнение" r:id="rId6" imgW="2552400" imgH="7110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4800600"/>
                        <a:ext cx="5576887" cy="155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Вектор </a:t>
            </a:r>
            <a:r>
              <a:rPr lang="en-US" dirty="0" smtClean="0"/>
              <a:t>p</a:t>
            </a:r>
            <a:r>
              <a:rPr lang="bg-BG" dirty="0" smtClean="0"/>
              <a:t>(5,2,3)</a:t>
            </a:r>
            <a:endParaRPr lang="en-US" dirty="0" smtClean="0"/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Вектор </a:t>
            </a:r>
            <a:r>
              <a:rPr lang="en-US" dirty="0" smtClean="0"/>
              <a:t>q </a:t>
            </a:r>
            <a:r>
              <a:rPr lang="bg-BG" dirty="0" smtClean="0"/>
              <a:t>от точка (3,0,8) до (0,2,7)</a:t>
            </a:r>
            <a:endParaRPr lang="en-US" dirty="0"/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038350" y="2286000"/>
          <a:ext cx="283210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Уравнение" r:id="rId4" imgW="1155600" imgH="711000" progId="Equation.3">
                  <p:embed/>
                </p:oleObj>
              </mc:Choice>
              <mc:Fallback>
                <p:oleObj name="Уравнение" r:id="rId4" imgW="115560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286000"/>
                        <a:ext cx="2832100" cy="174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2071688" y="4922838"/>
          <a:ext cx="6048375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6" name="Уравнение" r:id="rId6" imgW="2768400" imgH="711000" progId="Equation.3">
                  <p:embed/>
                </p:oleObj>
              </mc:Choice>
              <mc:Fallback>
                <p:oleObj name="Уравнение" r:id="rId6" imgW="276840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4922838"/>
                        <a:ext cx="6048375" cy="155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Дължина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Дължина на вектор </a:t>
            </a:r>
            <a:r>
              <a:rPr lang="en-US" dirty="0" smtClean="0"/>
              <a:t>p</a:t>
            </a:r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Единичен вектор</a:t>
            </a:r>
          </a:p>
          <a:p>
            <a:pPr lvl="1"/>
            <a:r>
              <a:rPr lang="bg-BG" dirty="0" smtClean="0"/>
              <a:t>Вектор с дължина 1</a:t>
            </a:r>
          </a:p>
          <a:p>
            <a:endParaRPr lang="bg-BG" dirty="0" smtClean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514600" y="2286000"/>
          <a:ext cx="348773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2" name="Уравнение" r:id="rId4" imgW="1422360" imgH="291960" progId="Equation.3">
                  <p:embed/>
                </p:oleObj>
              </mc:Choice>
              <mc:Fallback>
                <p:oleObj name="Уравнение" r:id="rId4" imgW="1422360" imgH="2919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286000"/>
                        <a:ext cx="3487738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Вектор </a:t>
            </a:r>
            <a:r>
              <a:rPr lang="en-US" dirty="0" smtClean="0"/>
              <a:t>p</a:t>
            </a:r>
            <a:r>
              <a:rPr lang="bg-BG" dirty="0" smtClean="0"/>
              <a:t>(5,2,3)</a:t>
            </a:r>
            <a:endParaRPr lang="en-US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Вектор </a:t>
            </a:r>
            <a:r>
              <a:rPr lang="en-US" dirty="0" smtClean="0"/>
              <a:t>p </a:t>
            </a:r>
            <a:r>
              <a:rPr lang="bg-BG" dirty="0" smtClean="0"/>
              <a:t>от (3,0,8) до (0,2,7)</a:t>
            </a:r>
            <a:endParaRPr lang="en-US" dirty="0" smtClean="0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1884363" y="2438400"/>
          <a:ext cx="38322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8" name="Уравнение" r:id="rId4" imgW="1562040" imgH="291960" progId="Equation.3">
                  <p:embed/>
                </p:oleObj>
              </mc:Choice>
              <mc:Fallback>
                <p:oleObj name="Уравнение" r:id="rId4" imgW="156204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438400"/>
                        <a:ext cx="3832225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879600" y="4495800"/>
          <a:ext cx="60134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" name="Уравнение" r:id="rId6" imgW="2450880" imgH="304560" progId="Equation.3">
                  <p:embed/>
                </p:oleObj>
              </mc:Choice>
              <mc:Fallback>
                <p:oleObj name="Уравнение" r:id="rId6" imgW="2450880" imgH="304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495800"/>
                        <a:ext cx="601345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Събиране и изваждане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Събиране и изваждане на вектори</a:t>
            </a:r>
          </a:p>
          <a:p>
            <a:pPr lvl="1"/>
            <a:r>
              <a:rPr lang="bg-BG" dirty="0" smtClean="0"/>
              <a:t>Вектор може да се събира или изважда само с друг вектор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820863" y="3657600"/>
          <a:ext cx="6103937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Уравнение" r:id="rId4" imgW="2489040" imgH="711000" progId="Equation.3">
                  <p:embed/>
                </p:oleObj>
              </mc:Choice>
              <mc:Fallback>
                <p:oleObj name="Уравнение" r:id="rId4" imgW="24890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3657600"/>
                        <a:ext cx="6103937" cy="174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Събиране на </a:t>
            </a:r>
            <a:r>
              <a:rPr lang="en-US" dirty="0" smtClean="0"/>
              <a:t>p</a:t>
            </a:r>
            <a:r>
              <a:rPr lang="bg-BG" dirty="0" smtClean="0"/>
              <a:t>(5,2,3) и </a:t>
            </a:r>
            <a:r>
              <a:rPr lang="en-US" dirty="0" smtClean="0"/>
              <a:t>q(-1,-1,1)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Изваждане на </a:t>
            </a:r>
            <a:r>
              <a:rPr lang="en-US" dirty="0" smtClean="0"/>
              <a:t>q</a:t>
            </a:r>
            <a:r>
              <a:rPr lang="bg-BG" dirty="0" smtClean="0"/>
              <a:t>(</a:t>
            </a:r>
            <a:r>
              <a:rPr lang="en-US" dirty="0" smtClean="0"/>
              <a:t>-1</a:t>
            </a:r>
            <a:r>
              <a:rPr lang="bg-BG" dirty="0" smtClean="0"/>
              <a:t>,</a:t>
            </a:r>
            <a:r>
              <a:rPr lang="en-US" dirty="0" smtClean="0"/>
              <a:t>-1</a:t>
            </a:r>
            <a:r>
              <a:rPr lang="bg-BG" dirty="0" smtClean="0"/>
              <a:t>,</a:t>
            </a:r>
            <a:r>
              <a:rPr lang="en-US" dirty="0" smtClean="0"/>
              <a:t>1</a:t>
            </a:r>
            <a:r>
              <a:rPr lang="bg-BG" dirty="0" smtClean="0"/>
              <a:t>) от </a:t>
            </a:r>
            <a:r>
              <a:rPr lang="en-US" dirty="0" smtClean="0"/>
              <a:t>r(4,1,4)</a:t>
            </a:r>
            <a:endParaRPr lang="en-US" dirty="0"/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036763" y="2293938"/>
          <a:ext cx="3675062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3" name="Уравнение" r:id="rId4" imgW="1498320" imgH="711000" progId="Equation.3">
                  <p:embed/>
                </p:oleObj>
              </mc:Choice>
              <mc:Fallback>
                <p:oleObj name="Уравнение" r:id="rId4" imgW="149832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2293938"/>
                        <a:ext cx="3675062" cy="174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2144713" y="4953000"/>
          <a:ext cx="361315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4" name="Уравнение" r:id="rId6" imgW="1473120" imgH="711000" progId="Equation.3">
                  <p:embed/>
                </p:oleObj>
              </mc:Choice>
              <mc:Fallback>
                <p:oleObj name="Уравнение" r:id="rId6" imgW="147312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953000"/>
                        <a:ext cx="3613150" cy="174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Графична обработка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Умножения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Разнообразия на умноженията</a:t>
            </a:r>
          </a:p>
          <a:p>
            <a:pPr lvl="1"/>
            <a:r>
              <a:rPr lang="bg-BG" dirty="0" smtClean="0"/>
              <a:t>Умножение със скалар (т.е. число)</a:t>
            </a:r>
          </a:p>
          <a:p>
            <a:pPr lvl="1"/>
            <a:r>
              <a:rPr lang="bg-BG" dirty="0" smtClean="0"/>
              <a:t>Скаларно умножение с вектор</a:t>
            </a:r>
          </a:p>
          <a:p>
            <a:pPr lvl="1"/>
            <a:r>
              <a:rPr lang="bg-BG" dirty="0" smtClean="0"/>
              <a:t>Векторно умножение с вектор</a:t>
            </a:r>
          </a:p>
          <a:p>
            <a:pPr lvl="1"/>
            <a:endParaRPr lang="bg-BG" sz="1000" dirty="0" smtClean="0"/>
          </a:p>
          <a:p>
            <a:pPr lvl="1"/>
            <a:endParaRPr lang="bg-BG" sz="1000" dirty="0" smtClean="0"/>
          </a:p>
          <a:p>
            <a:r>
              <a:rPr lang="bg-BG" dirty="0" smtClean="0"/>
              <a:t>Използват</a:t>
            </a:r>
            <a:r>
              <a:rPr lang="en-US" dirty="0" smtClean="0"/>
              <a:t> </a:t>
            </a:r>
            <a:r>
              <a:rPr lang="bg-BG" dirty="0" smtClean="0"/>
              <a:t>в компютърната графика</a:t>
            </a:r>
          </a:p>
          <a:p>
            <a:pPr lvl="1"/>
            <a:r>
              <a:rPr lang="bg-BG" dirty="0" smtClean="0"/>
              <a:t>И трите</a:t>
            </a:r>
          </a:p>
          <a:p>
            <a:pPr lvl="1"/>
            <a:r>
              <a:rPr lang="bg-BG" dirty="0" smtClean="0"/>
              <a:t>И то за важни неща</a:t>
            </a:r>
          </a:p>
          <a:p>
            <a:pPr lvl="1"/>
            <a:endParaRPr lang="bg-BG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2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Умножение със скалар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Умножение със скалар (число)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Геометричен смисъл</a:t>
            </a:r>
          </a:p>
          <a:p>
            <a:pPr lvl="1"/>
            <a:r>
              <a:rPr lang="bg-BG" dirty="0" smtClean="0"/>
              <a:t>Мащабира (удължава, скъсява) вектор</a:t>
            </a:r>
          </a:p>
          <a:p>
            <a:pPr lvl="1"/>
            <a:r>
              <a:rPr lang="bg-BG" dirty="0" smtClean="0"/>
              <a:t>Запазва посоката при </a:t>
            </a:r>
            <a:r>
              <a:rPr lang="en-US" dirty="0" smtClean="0"/>
              <a:t>k&gt;0</a:t>
            </a:r>
          </a:p>
          <a:p>
            <a:pPr lvl="1"/>
            <a:r>
              <a:rPr lang="bg-BG" dirty="0" smtClean="0"/>
              <a:t>Обръща посоката при </a:t>
            </a:r>
            <a:r>
              <a:rPr lang="en-US" dirty="0" smtClean="0"/>
              <a:t>k&lt;0</a:t>
            </a:r>
            <a:endParaRPr lang="bg-BG" dirty="0" smtClean="0"/>
          </a:p>
          <a:p>
            <a:pPr lvl="1"/>
            <a:endParaRPr lang="bg-BG" dirty="0" smtClean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971800" y="2438400"/>
          <a:ext cx="3394075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Уравнение" r:id="rId4" imgW="1384200" imgH="711000" progId="Equation.3">
                  <p:embed/>
                </p:oleObj>
              </mc:Choice>
              <mc:Fallback>
                <p:oleObj name="Уравнение" r:id="rId4" imgW="138420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438400"/>
                        <a:ext cx="3394075" cy="174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Удвояване на вектор </a:t>
            </a:r>
            <a:r>
              <a:rPr lang="en-US" dirty="0" smtClean="0"/>
              <a:t>p</a:t>
            </a:r>
            <a:r>
              <a:rPr lang="bg-BG" dirty="0" smtClean="0"/>
              <a:t>(5,2,3)</a:t>
            </a:r>
            <a:endParaRPr lang="en-US" dirty="0" smtClean="0"/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Обръщане на вектор </a:t>
            </a:r>
            <a:r>
              <a:rPr lang="en-US" dirty="0" smtClean="0"/>
              <a:t>q</a:t>
            </a:r>
            <a:r>
              <a:rPr lang="bg-BG" dirty="0" smtClean="0"/>
              <a:t>(</a:t>
            </a:r>
            <a:r>
              <a:rPr lang="en-US" dirty="0" smtClean="0"/>
              <a:t>-1</a:t>
            </a:r>
            <a:r>
              <a:rPr lang="bg-BG" dirty="0" smtClean="0"/>
              <a:t>,</a:t>
            </a:r>
            <a:r>
              <a:rPr lang="en-US" dirty="0" smtClean="0"/>
              <a:t>-1</a:t>
            </a:r>
            <a:r>
              <a:rPr lang="bg-BG" dirty="0" smtClean="0"/>
              <a:t>,</a:t>
            </a:r>
            <a:r>
              <a:rPr lang="en-US" dirty="0" smtClean="0"/>
              <a:t>1</a:t>
            </a:r>
            <a:r>
              <a:rPr lang="bg-BG" dirty="0" smtClean="0"/>
              <a:t>)</a:t>
            </a:r>
            <a:endParaRPr lang="en-US" dirty="0"/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286000" y="2293938"/>
          <a:ext cx="5448300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6" name="Уравнение" r:id="rId4" imgW="2222280" imgH="711000" progId="Equation.3">
                  <p:embed/>
                </p:oleObj>
              </mc:Choice>
              <mc:Fallback>
                <p:oleObj name="Уравнение" r:id="rId4" imgW="22222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93938"/>
                        <a:ext cx="5448300" cy="174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2300288" y="4953000"/>
          <a:ext cx="330041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7" name="Уравнение" r:id="rId6" imgW="1346040" imgH="711000" progId="Equation.3">
                  <p:embed/>
                </p:oleObj>
              </mc:Choice>
              <mc:Fallback>
                <p:oleObj name="Уравнение" r:id="rId6" imgW="134604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4953000"/>
                        <a:ext cx="3300412" cy="174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Единичен вектор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Създаване на единичен вектор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Геометричен смисъл</a:t>
            </a:r>
          </a:p>
          <a:p>
            <a:pPr lvl="1"/>
            <a:r>
              <a:rPr lang="bg-BG" dirty="0" smtClean="0"/>
              <a:t>Дължината на единичния вектор е 1</a:t>
            </a:r>
          </a:p>
          <a:p>
            <a:pPr lvl="1"/>
            <a:r>
              <a:rPr lang="bg-BG" dirty="0" smtClean="0"/>
              <a:t>Запазва същата посока</a:t>
            </a:r>
          </a:p>
          <a:p>
            <a:pPr lvl="1"/>
            <a:r>
              <a:rPr lang="bg-BG" dirty="0" smtClean="0"/>
              <a:t>Работи само над ненулеви вектори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193925" y="2362200"/>
          <a:ext cx="49530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Уравнение" r:id="rId4" imgW="2019240" imgH="736560" progId="Equation.3">
                  <p:embed/>
                </p:oleObj>
              </mc:Choice>
              <mc:Fallback>
                <p:oleObj name="Уравнение" r:id="rId4" imgW="2019240" imgH="736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2362200"/>
                        <a:ext cx="4953000" cy="180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Единичен вектор от </a:t>
            </a:r>
            <a:r>
              <a:rPr lang="en-US" dirty="0" smtClean="0"/>
              <a:t>p</a:t>
            </a:r>
            <a:r>
              <a:rPr lang="bg-BG" dirty="0" smtClean="0"/>
              <a:t>(5,2,3)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Проверка</a:t>
            </a:r>
            <a:endParaRPr lang="en-US" dirty="0" smtClean="0"/>
          </a:p>
          <a:p>
            <a:endParaRPr lang="bg-BG" dirty="0" smtClean="0"/>
          </a:p>
          <a:p>
            <a:endParaRPr lang="bg-BG" dirty="0" smtClean="0"/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286000" y="2293938"/>
          <a:ext cx="4606925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1" name="Уравнение" r:id="rId4" imgW="1879560" imgH="711000" progId="Equation.3">
                  <p:embed/>
                </p:oleObj>
              </mc:Choice>
              <mc:Fallback>
                <p:oleObj name="Уравнение" r:id="rId4" imgW="187956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93938"/>
                        <a:ext cx="4606925" cy="174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2209800" y="4876800"/>
          <a:ext cx="6007100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2" name="Уравнение" r:id="rId6" imgW="2450880" imgH="304560" progId="Equation.3">
                  <p:embed/>
                </p:oleObj>
              </mc:Choice>
              <mc:Fallback>
                <p:oleObj name="Уравнение" r:id="rId6" imgW="2450880" imgH="304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876800"/>
                        <a:ext cx="6007100" cy="747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Скаларно умножение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Умножение, а резултатът е скалар</a:t>
            </a:r>
          </a:p>
          <a:p>
            <a:pPr lvl="1"/>
            <a:r>
              <a:rPr lang="bg-BG" dirty="0" smtClean="0"/>
              <a:t>Ъгъл </a:t>
            </a:r>
            <a:r>
              <a:rPr lang="bg-BG" dirty="0" smtClean="0">
                <a:sym typeface="Symbol"/>
              </a:rPr>
              <a:t></a:t>
            </a:r>
            <a:r>
              <a:rPr lang="bg-BG" dirty="0" smtClean="0"/>
              <a:t> между двата вектора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r>
              <a:rPr lang="bg-BG" dirty="0" smtClean="0"/>
              <a:t>Геометричен/графичен смисъл</a:t>
            </a:r>
          </a:p>
          <a:p>
            <a:pPr lvl="1"/>
            <a:r>
              <a:rPr lang="bg-BG" dirty="0" smtClean="0"/>
              <a:t>Проверка за перпендикулярност</a:t>
            </a:r>
          </a:p>
          <a:p>
            <a:pPr lvl="1"/>
            <a:r>
              <a:rPr lang="bg-BG" dirty="0" smtClean="0"/>
              <a:t>Осветеност на повърхност</a:t>
            </a:r>
          </a:p>
          <a:p>
            <a:pPr lvl="1"/>
            <a:r>
              <a:rPr lang="bg-BG" dirty="0" smtClean="0"/>
              <a:t>Намиране на лицеви повърхности</a:t>
            </a: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571875" y="3076575"/>
          <a:ext cx="26162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7" name="Уравнение" r:id="rId4" imgW="1066680" imgH="253800" progId="Equation.3">
                  <p:embed/>
                </p:oleObj>
              </mc:Choice>
              <mc:Fallback>
                <p:oleObj name="Уравнение" r:id="rId4" imgW="106668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3076575"/>
                        <a:ext cx="261620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 rot="793628">
            <a:off x="3361420" y="4821663"/>
            <a:ext cx="459645" cy="461665"/>
            <a:chOff x="736596" y="4254502"/>
            <a:chExt cx="459645" cy="461665"/>
          </a:xfrm>
        </p:grpSpPr>
        <p:grpSp>
          <p:nvGrpSpPr>
            <p:cNvPr id="33" name="Group 32"/>
            <p:cNvGrpSpPr/>
            <p:nvPr/>
          </p:nvGrpSpPr>
          <p:grpSpPr>
            <a:xfrm>
              <a:off x="736596" y="4254502"/>
              <a:ext cx="459645" cy="461665"/>
              <a:chOff x="9144000" y="5562600"/>
              <a:chExt cx="558887" cy="56134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189726" y="5562600"/>
                <a:ext cx="5131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x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</a:t>
            </a:r>
            <a:r>
              <a:rPr lang="en-US" dirty="0" err="1" smtClean="0"/>
              <a:t>p.q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Ползваме единичните осеви вектори</a:t>
            </a:r>
          </a:p>
          <a:p>
            <a:endParaRPr lang="bg-BG" dirty="0" smtClean="0"/>
          </a:p>
          <a:p>
            <a:pPr>
              <a:tabLst>
                <a:tab pos="3378200" algn="l"/>
              </a:tabLst>
            </a:pPr>
            <a:endParaRPr lang="bg-BG" dirty="0" smtClean="0"/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981200" y="2286000"/>
          <a:ext cx="51371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Уравнение" r:id="rId4" imgW="2095200" imgH="482400" progId="Equation.3">
                  <p:embed/>
                </p:oleObj>
              </mc:Choice>
              <mc:Fallback>
                <p:oleObj name="Уравнение" r:id="rId4" imgW="209520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5137150" cy="118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rot="20920566">
            <a:off x="4675583" y="4855407"/>
            <a:ext cx="188008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 rot="20920566">
            <a:off x="4612504" y="4601614"/>
            <a:ext cx="1526849" cy="615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noProof="0" dirty="0" smtClean="0">
                <a:solidFill>
                  <a:srgbClr val="0070C0"/>
                </a:solidFill>
                <a:effectLst>
                  <a:outerShdw blurRad="114300" dir="16200000" rotWithShape="0">
                    <a:srgbClr val="0070C0">
                      <a:alpha val="66000"/>
                    </a:srgbClr>
                  </a:outerShdw>
                </a:effectLst>
                <a:latin typeface="Calibri"/>
              </a:rPr>
              <a:t>p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114300" dir="16200000" rotWithShape="0">
                  <a:srgbClr val="0070C0">
                    <a:alpha val="66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2138" y="3708400"/>
            <a:ext cx="509662" cy="1896217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32138" y="5604617"/>
            <a:ext cx="3303662" cy="897783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87600" y="5601036"/>
            <a:ext cx="1331409" cy="406064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900000">
            <a:off x="6865893" y="4872832"/>
            <a:ext cx="6427" cy="1561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719957" y="5603819"/>
            <a:ext cx="532834" cy="14547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75409" y="5602431"/>
            <a:ext cx="444351" cy="13315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35070" y="5081126"/>
            <a:ext cx="137653" cy="509207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900000" flipH="1">
            <a:off x="5692489" y="6280258"/>
            <a:ext cx="925575" cy="5238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900000">
            <a:off x="4102002" y="4503524"/>
            <a:ext cx="3008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49600" y="4381500"/>
            <a:ext cx="2934742" cy="758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900000">
            <a:off x="2693685" y="6288829"/>
            <a:ext cx="300812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900000">
            <a:off x="5835831" y="5122577"/>
            <a:ext cx="0" cy="15667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900000">
            <a:off x="2953091" y="4339336"/>
            <a:ext cx="0" cy="15667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900000" flipH="1">
            <a:off x="6035927" y="4762296"/>
            <a:ext cx="978603" cy="5190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900000" flipH="1">
            <a:off x="3193287" y="3981369"/>
            <a:ext cx="883796" cy="5254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46449" y="5040595"/>
            <a:ext cx="205099" cy="2050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36913" y="5165933"/>
            <a:ext cx="2189840" cy="429731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50800" dir="5400000" algn="ctr" rotWithShape="0">
              <a:srgbClr val="0070C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27690" y="5500765"/>
            <a:ext cx="205099" cy="2050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 rot="20606254">
            <a:off x="3187615" y="5767949"/>
            <a:ext cx="438684" cy="461665"/>
            <a:chOff x="736600" y="4213511"/>
            <a:chExt cx="438684" cy="461665"/>
          </a:xfrm>
        </p:grpSpPr>
        <p:grpSp>
          <p:nvGrpSpPr>
            <p:cNvPr id="58" name="Group 57"/>
            <p:cNvGrpSpPr/>
            <p:nvPr/>
          </p:nvGrpSpPr>
          <p:grpSpPr>
            <a:xfrm>
              <a:off x="736600" y="4213511"/>
              <a:ext cx="438684" cy="461665"/>
              <a:chOff x="9144000" y="5512758"/>
              <a:chExt cx="533400" cy="56134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147213" y="5512758"/>
                <a:ext cx="5223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y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5298">
            <a:off x="3849400" y="5779697"/>
            <a:ext cx="446052" cy="461665"/>
            <a:chOff x="736597" y="4254502"/>
            <a:chExt cx="446052" cy="461665"/>
          </a:xfrm>
        </p:grpSpPr>
        <p:grpSp>
          <p:nvGrpSpPr>
            <p:cNvPr id="63" name="Group 62"/>
            <p:cNvGrpSpPr/>
            <p:nvPr/>
          </p:nvGrpSpPr>
          <p:grpSpPr>
            <a:xfrm>
              <a:off x="736597" y="4254502"/>
              <a:ext cx="446052" cy="461665"/>
              <a:chOff x="9144000" y="5562600"/>
              <a:chExt cx="542359" cy="561343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178967" y="5562600"/>
                <a:ext cx="507392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z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64" name="Straight Connector 63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6705600" y="586740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2057400" y="54102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581400" y="3581400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1295400" y="152400"/>
            <a:ext cx="7848600" cy="6553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bg-BG" sz="3600" b="1" dirty="0" smtClean="0"/>
              <a:t>И умножаваме смело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Със задоволство си спомняме, че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И</a:t>
            </a:r>
            <a:r>
              <a:rPr kumimoji="0" lang="bg-BG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от тук със замах получаваме</a:t>
            </a: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905000" y="4038600"/>
          <a:ext cx="4730750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8" name="Уравнение" r:id="rId4" imgW="1930320" imgH="482400" progId="Equation.3">
                  <p:embed/>
                </p:oleObj>
              </mc:Choice>
              <mc:Fallback>
                <p:oleObj name="Уравнение" r:id="rId4" imgW="193032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4730750" cy="118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1981200" y="6019800"/>
          <a:ext cx="39227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9" name="Уравнение" r:id="rId6" imgW="1600200" imgH="241200" progId="Equation.3">
                  <p:embed/>
                </p:oleObj>
              </mc:Choice>
              <mc:Fallback>
                <p:oleObj name="Уравнение" r:id="rId6" imgW="160020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019800"/>
                        <a:ext cx="3922713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1752600" y="762000"/>
          <a:ext cx="6973887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0" name="Уравнение" r:id="rId8" imgW="2844720" imgH="990360" progId="Equation.3">
                  <p:embed/>
                </p:oleObj>
              </mc:Choice>
              <mc:Fallback>
                <p:oleObj name="Уравнение" r:id="rId8" imgW="2844720" imgH="9903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762000"/>
                        <a:ext cx="6973887" cy="243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(2,</a:t>
            </a:r>
            <a:r>
              <a:rPr lang="bg-BG" dirty="0" err="1" smtClean="0"/>
              <a:t>2</a:t>
            </a:r>
            <a:r>
              <a:rPr lang="bg-BG" dirty="0" smtClean="0"/>
              <a:t>,0).(</a:t>
            </a:r>
            <a:r>
              <a:rPr lang="bg-BG" dirty="0" err="1" smtClean="0"/>
              <a:t>0</a:t>
            </a:r>
            <a:r>
              <a:rPr lang="bg-BG" dirty="0" smtClean="0"/>
              <a:t>,1,0)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 smtClean="0"/>
              <a:t>Късметлийски</a:t>
            </a:r>
            <a:r>
              <a:rPr lang="bg-BG" dirty="0" smtClean="0"/>
              <a:t> метод</a:t>
            </a:r>
          </a:p>
          <a:p>
            <a:pPr lvl="1"/>
            <a:r>
              <a:rPr lang="bg-BG" dirty="0" smtClean="0"/>
              <a:t>Лежат в една равнина</a:t>
            </a:r>
          </a:p>
          <a:p>
            <a:pPr lvl="1"/>
            <a:r>
              <a:rPr lang="bg-BG" dirty="0" smtClean="0"/>
              <a:t>Ъгълът между тях е 45</a:t>
            </a:r>
            <a:r>
              <a:rPr lang="bg-BG" baseline="30000" dirty="0" smtClean="0"/>
              <a:t>о</a:t>
            </a:r>
            <a:endParaRPr lang="en-US" baseline="30000" dirty="0" smtClean="0"/>
          </a:p>
          <a:p>
            <a:endParaRPr lang="bg-BG" sz="2400" dirty="0" smtClean="0"/>
          </a:p>
          <a:p>
            <a:endParaRPr lang="en-US" sz="1600" dirty="0" smtClean="0"/>
          </a:p>
          <a:p>
            <a:r>
              <a:rPr lang="bg-BG" dirty="0" smtClean="0"/>
              <a:t>Първокласен метод</a:t>
            </a:r>
          </a:p>
          <a:p>
            <a:pPr lvl="1"/>
            <a:r>
              <a:rPr lang="bg-BG" dirty="0" smtClean="0"/>
              <a:t>“Първокласен” в смисъл на качествен</a:t>
            </a:r>
          </a:p>
          <a:p>
            <a:pPr lvl="1"/>
            <a:r>
              <a:rPr lang="bg-BG" dirty="0"/>
              <a:t>Н</a:t>
            </a:r>
            <a:r>
              <a:rPr lang="bg-BG" dirty="0" smtClean="0"/>
              <a:t>о и защото първокласник го може</a:t>
            </a:r>
          </a:p>
          <a:p>
            <a:endParaRPr lang="bg-BG" dirty="0" smtClean="0"/>
          </a:p>
          <a:p>
            <a:endParaRPr lang="bg-BG" dirty="0" smtClean="0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1981200" y="3124200"/>
          <a:ext cx="69786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4" name="Уравнение" r:id="rId4" imgW="2844720" imgH="431640" progId="Equation.3">
                  <p:embed/>
                </p:oleObj>
              </mc:Choice>
              <mc:Fallback>
                <p:oleObj name="Уравнение" r:id="rId4" imgW="284472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124200"/>
                        <a:ext cx="697865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1981200" y="6054725"/>
          <a:ext cx="53895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5" name="Уравнение" r:id="rId6" imgW="2197080" imgH="203040" progId="Equation.3">
                  <p:embed/>
                </p:oleObj>
              </mc:Choice>
              <mc:Fallback>
                <p:oleObj name="Уравнение" r:id="rId6" imgW="219708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054725"/>
                        <a:ext cx="5389563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574800" y="2108200"/>
            <a:ext cx="6130192" cy="879676"/>
            <a:chOff x="1574800" y="2108200"/>
            <a:chExt cx="6130192" cy="879676"/>
          </a:xfrm>
        </p:grpSpPr>
        <p:sp>
          <p:nvSpPr>
            <p:cNvPr id="9" name="Oval 8"/>
            <p:cNvSpPr/>
            <p:nvPr/>
          </p:nvSpPr>
          <p:spPr>
            <a:xfrm>
              <a:off x="1574800" y="2108200"/>
              <a:ext cx="4753092" cy="879676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 w="76200">
              <a:solidFill>
                <a:srgbClr val="FF0000"/>
              </a:solidFill>
            </a:ln>
            <a:effectLst>
              <a:outerShdw blurRad="63500" sx="102000" sy="102000" algn="ctr" rotWithShape="0">
                <a:srgbClr val="FF0000">
                  <a:alpha val="40000"/>
                </a:srgb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72200" y="2108200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FF0000"/>
                  </a:solidFill>
                  <a:effectLst>
                    <a:outerShdw blurRad="76200" dir="2700000" algn="tl">
                      <a:srgbClr val="FF0000">
                        <a:alpha val="43000"/>
                      </a:srgbClr>
                    </a:outerShdw>
                  </a:effectLst>
                </a:rPr>
                <a:t>OMG</a:t>
              </a:r>
              <a:endParaRPr lang="en-US" sz="4800" b="1" dirty="0">
                <a:solidFill>
                  <a:srgbClr val="FF0000"/>
                </a:solidFill>
                <a:effectLst>
                  <a:outerShdw blurRad="76200" dir="2700000" algn="tl">
                    <a:srgbClr val="FF0000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Още един 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Перпендикулярни ли са векторите:</a:t>
            </a:r>
          </a:p>
          <a:p>
            <a:pPr lvl="1"/>
            <a:r>
              <a:rPr lang="en-US" dirty="0" smtClean="0"/>
              <a:t>p(4,0,1)</a:t>
            </a:r>
            <a:r>
              <a:rPr lang="bg-BG" dirty="0" smtClean="0"/>
              <a:t> и </a:t>
            </a:r>
            <a:r>
              <a:rPr lang="en-US" dirty="0" smtClean="0"/>
              <a:t>q(-2,3,8)</a:t>
            </a:r>
            <a:endParaRPr lang="bg-BG" dirty="0" smtClean="0"/>
          </a:p>
          <a:p>
            <a:pPr lvl="1"/>
            <a:endParaRPr lang="bg-BG" dirty="0"/>
          </a:p>
          <a:p>
            <a:r>
              <a:rPr lang="bg-BG" dirty="0" smtClean="0"/>
              <a:t>Построяване на перпендикуляр:</a:t>
            </a: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006440"/>
              </p:ext>
            </p:extLst>
          </p:nvPr>
        </p:nvGraphicFramePr>
        <p:xfrm>
          <a:off x="2057400" y="2819400"/>
          <a:ext cx="47053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9" name="Уравнение" r:id="rId4" imgW="1917360" imgH="203040" progId="Equation.3">
                  <p:embed/>
                </p:oleObj>
              </mc:Choice>
              <mc:Fallback>
                <p:oleObj name="Уравнение" r:id="rId4" imgW="19173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19400"/>
                        <a:ext cx="470535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2" name="Picture 28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267200"/>
            <a:ext cx="3657600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Straight Arrow Connector 215"/>
          <p:cNvCxnSpPr/>
          <p:nvPr/>
        </p:nvCxnSpPr>
        <p:spPr>
          <a:xfrm>
            <a:off x="7620000" y="5029200"/>
            <a:ext cx="15240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419600" y="4038600"/>
            <a:ext cx="3276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Анимация</a:t>
            </a:r>
          </a:p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и графични ефекти</a:t>
            </a:r>
            <a:endParaRPr lang="en-US" sz="36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81" name="Straight Arrow Connector 80"/>
          <p:cNvCxnSpPr>
            <a:stCxn id="2" idx="2"/>
            <a:endCxn id="3" idx="0"/>
          </p:cNvCxnSpPr>
          <p:nvPr/>
        </p:nvCxnSpPr>
        <p:spPr>
          <a:xfrm>
            <a:off x="6057900" y="2895600"/>
            <a:ext cx="0" cy="1143000"/>
          </a:xfrm>
          <a:prstGeom prst="straightConnector1">
            <a:avLst/>
          </a:prstGeom>
          <a:ln w="203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620000" y="1905000"/>
            <a:ext cx="15240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4419600" y="990600"/>
            <a:ext cx="3276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Геометрични</a:t>
            </a:r>
          </a:p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2</a:t>
            </a:r>
            <a:r>
              <a:rPr lang="en-US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D</a:t>
            </a:r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 и 3</a:t>
            </a:r>
            <a:r>
              <a:rPr lang="en-US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D</a:t>
            </a:r>
            <a:endParaRPr lang="bg-BG" sz="3600" b="1" dirty="0" smtClean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модели</a:t>
            </a:r>
            <a:endParaRPr lang="en-US" sz="36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10" name="Elbow Connector 9"/>
          <p:cNvCxnSpPr>
            <a:stCxn id="4" idx="3"/>
            <a:endCxn id="221" idx="1"/>
          </p:cNvCxnSpPr>
          <p:nvPr/>
        </p:nvCxnSpPr>
        <p:spPr>
          <a:xfrm>
            <a:off x="2667000" y="1333500"/>
            <a:ext cx="1905000" cy="4191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3"/>
            <a:endCxn id="220" idx="1"/>
          </p:cNvCxnSpPr>
          <p:nvPr/>
        </p:nvCxnSpPr>
        <p:spPr>
          <a:xfrm>
            <a:off x="2667000" y="571500"/>
            <a:ext cx="1905000" cy="9525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  <a:endCxn id="222" idx="1"/>
          </p:cNvCxnSpPr>
          <p:nvPr/>
        </p:nvCxnSpPr>
        <p:spPr>
          <a:xfrm flipV="1">
            <a:off x="2667000" y="1981200"/>
            <a:ext cx="1905000" cy="1143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3"/>
            <a:endCxn id="223" idx="1"/>
          </p:cNvCxnSpPr>
          <p:nvPr/>
        </p:nvCxnSpPr>
        <p:spPr>
          <a:xfrm flipV="1">
            <a:off x="2667000" y="2209800"/>
            <a:ext cx="1905000" cy="6477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3"/>
            <a:endCxn id="224" idx="1"/>
          </p:cNvCxnSpPr>
          <p:nvPr/>
        </p:nvCxnSpPr>
        <p:spPr>
          <a:xfrm flipV="1">
            <a:off x="2667000" y="2438400"/>
            <a:ext cx="1905000" cy="11811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62000" y="43434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Заснето движение</a:t>
            </a:r>
            <a:endParaRPr lang="en-US" sz="2000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762000" y="51054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Процедурно движение</a:t>
            </a:r>
            <a:endParaRPr lang="en-US" sz="20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762000" y="58674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Динамични</a:t>
            </a:r>
          </a:p>
          <a:p>
            <a:pPr algn="ctr"/>
            <a:r>
              <a:rPr lang="bg-BG" sz="2000" b="1" dirty="0" smtClean="0"/>
              <a:t>ефекти</a:t>
            </a:r>
            <a:endParaRPr lang="en-US" sz="2000" b="1" dirty="0"/>
          </a:p>
        </p:txBody>
      </p:sp>
      <p:cxnSp>
        <p:nvCxnSpPr>
          <p:cNvPr id="72" name="Elbow Connector 71"/>
          <p:cNvCxnSpPr>
            <a:stCxn id="41" idx="3"/>
            <a:endCxn id="231" idx="1"/>
          </p:cNvCxnSpPr>
          <p:nvPr/>
        </p:nvCxnSpPr>
        <p:spPr>
          <a:xfrm>
            <a:off x="2667000" y="4686300"/>
            <a:ext cx="1905000" cy="1143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3" idx="3"/>
            <a:endCxn id="233" idx="1"/>
          </p:cNvCxnSpPr>
          <p:nvPr/>
        </p:nvCxnSpPr>
        <p:spPr>
          <a:xfrm flipV="1">
            <a:off x="2667000" y="5257800"/>
            <a:ext cx="1905000" cy="9525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42" idx="3"/>
            <a:endCxn id="232" idx="1"/>
          </p:cNvCxnSpPr>
          <p:nvPr/>
        </p:nvCxnSpPr>
        <p:spPr>
          <a:xfrm flipV="1">
            <a:off x="2667000" y="5029200"/>
            <a:ext cx="1905000" cy="4191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762000" y="9906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Сканирани</a:t>
            </a:r>
          </a:p>
          <a:p>
            <a:pPr algn="ctr"/>
            <a:r>
              <a:rPr lang="bg-BG" sz="2000" b="1" dirty="0" smtClean="0"/>
              <a:t>3</a:t>
            </a:r>
            <a:r>
              <a:rPr lang="en-US" sz="2000" b="1" dirty="0" smtClean="0"/>
              <a:t>D </a:t>
            </a:r>
            <a:r>
              <a:rPr lang="bg-BG" sz="2000" b="1" dirty="0" smtClean="0"/>
              <a:t>модели</a:t>
            </a:r>
            <a:endParaRPr lang="en-US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62000" y="2286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Интерактивно моделиране</a:t>
            </a:r>
            <a:endParaRPr lang="en-US" sz="20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17526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Библиотечни модели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25146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Процедурни модели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3276600"/>
            <a:ext cx="1905000" cy="6858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Карти на </a:t>
            </a:r>
            <a:r>
              <a:rPr lang="bg-BG" sz="2000" b="1" dirty="0" err="1" smtClean="0"/>
              <a:t>отместеност</a:t>
            </a:r>
            <a:endParaRPr lang="en-US" sz="2000" b="1" dirty="0"/>
          </a:p>
        </p:txBody>
      </p:sp>
      <p:sp>
        <p:nvSpPr>
          <p:cNvPr id="220" name="Rectangle 219"/>
          <p:cNvSpPr/>
          <p:nvPr/>
        </p:nvSpPr>
        <p:spPr>
          <a:xfrm>
            <a:off x="4572000" y="14478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572000" y="1676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4572000" y="1905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4572000" y="21336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572000" y="23622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572000" y="47244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4572000" y="4953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4572000" y="51816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Векторно умножение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Умножение, а резултатът е вектор</a:t>
            </a:r>
          </a:p>
          <a:p>
            <a:pPr lvl="1"/>
            <a:r>
              <a:rPr lang="bg-BG" dirty="0" smtClean="0"/>
              <a:t>Ъгъл </a:t>
            </a:r>
            <a:r>
              <a:rPr lang="bg-BG" dirty="0" smtClean="0">
                <a:sym typeface="Symbol"/>
              </a:rPr>
              <a:t></a:t>
            </a:r>
            <a:r>
              <a:rPr lang="bg-BG" dirty="0" smtClean="0"/>
              <a:t> между двата вектора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r>
              <a:rPr lang="bg-BG" dirty="0" smtClean="0"/>
              <a:t>Геометричен смисъл</a:t>
            </a:r>
          </a:p>
          <a:p>
            <a:pPr lvl="1"/>
            <a:r>
              <a:rPr lang="bg-BG" dirty="0" smtClean="0"/>
              <a:t>Намиране на нормални вектори</a:t>
            </a:r>
          </a:p>
          <a:p>
            <a:pPr lvl="1"/>
            <a:r>
              <a:rPr lang="bg-BG" dirty="0" smtClean="0"/>
              <a:t>Лице на успоредник</a:t>
            </a: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2887663" y="3076575"/>
          <a:ext cx="398621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0" name="Уравнение" r:id="rId4" imgW="1625400" imgH="253800" progId="Equation.3">
                  <p:embed/>
                </p:oleObj>
              </mc:Choice>
              <mc:Fallback>
                <p:oleObj name="Уравнение" r:id="rId4" imgW="162540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3076575"/>
                        <a:ext cx="3986212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Накъде сочи векторът?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Векторът от векторно произведение</a:t>
            </a:r>
          </a:p>
          <a:p>
            <a:pPr lvl="1"/>
            <a:r>
              <a:rPr lang="bg-BG" dirty="0" smtClean="0"/>
              <a:t>Е перпендикулярен на равнината,</a:t>
            </a:r>
            <a:br>
              <a:rPr lang="bg-BG" dirty="0" smtClean="0"/>
            </a:br>
            <a:r>
              <a:rPr lang="bg-BG" dirty="0" smtClean="0"/>
              <a:t>в която са двата множителя</a:t>
            </a:r>
          </a:p>
          <a:p>
            <a:pPr lvl="1"/>
            <a:r>
              <a:rPr lang="en-US" dirty="0" smtClean="0"/>
              <a:t>E</a:t>
            </a:r>
            <a:r>
              <a:rPr lang="bg-BG" dirty="0" smtClean="0"/>
              <a:t> </a:t>
            </a:r>
            <a:r>
              <a:rPr lang="bg-BG" dirty="0" smtClean="0"/>
              <a:t>в </a:t>
            </a:r>
            <a:r>
              <a:rPr lang="bg-BG" dirty="0" err="1" smtClean="0"/>
              <a:t>полупространството</a:t>
            </a:r>
            <a:r>
              <a:rPr lang="en-US" dirty="0" smtClean="0"/>
              <a:t>,</a:t>
            </a:r>
            <a:r>
              <a:rPr lang="bg-BG" dirty="0" smtClean="0"/>
              <a:t> от което посоката на въртене от първия към втория вектор е положителна</a:t>
            </a:r>
            <a:br>
              <a:rPr lang="bg-BG" dirty="0" smtClean="0"/>
            </a:br>
            <a:r>
              <a:rPr lang="bg-BG" sz="2400" dirty="0" smtClean="0"/>
              <a:t>(т.е. обратно на часовниковата стрелка)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Pavel\Courses\Materials\Course.OKG 2012-13\OKG-03. Geometric predicates\Images\ID-1002297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196004"/>
            <a:ext cx="3733800" cy="366199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се помни това?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Използваме дясната ръка</a:t>
            </a:r>
          </a:p>
          <a:p>
            <a:pPr lvl="1"/>
            <a:r>
              <a:rPr lang="bg-BG" dirty="0" smtClean="0"/>
              <a:t>Координатната система </a:t>
            </a:r>
            <a:r>
              <a:rPr lang="en-US" dirty="0" smtClean="0"/>
              <a:t>PQR</a:t>
            </a:r>
            <a:r>
              <a:rPr lang="bg-BG" dirty="0" smtClean="0"/>
              <a:t> е дясна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2800" y="6627168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3581400" y="2925762"/>
          <a:ext cx="56038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5" name="Уравнение" r:id="rId5" imgW="126720" imgH="164880" progId="Equation.3">
                  <p:embed/>
                </p:oleObj>
              </mc:Choice>
              <mc:Fallback>
                <p:oleObj name="Уравнение" r:id="rId5" imgW="126720" imgH="164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25762"/>
                        <a:ext cx="560388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4724400" y="2895600"/>
          <a:ext cx="56038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6" name="Уравнение" r:id="rId7" imgW="126720" imgH="203040" progId="Equation.3">
                  <p:embed/>
                </p:oleObj>
              </mc:Choice>
              <mc:Fallback>
                <p:oleObj name="Уравнение" r:id="rId7" imgW="12672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895600"/>
                        <a:ext cx="560387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6172200" y="4495800"/>
          <a:ext cx="6731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7" name="Уравнение" r:id="rId9" imgW="152280" imgH="203040" progId="Equation.3">
                  <p:embed/>
                </p:oleObj>
              </mc:Choice>
              <mc:Fallback>
                <p:oleObj name="Уравнение" r:id="rId9" imgW="15228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495800"/>
                        <a:ext cx="673100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2209800" y="5363906"/>
          <a:ext cx="1564911" cy="54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8" name="Уравнение" r:id="rId11" imgW="583920" imgH="203040" progId="Equation.3">
                  <p:embed/>
                </p:oleObj>
              </mc:Choice>
              <mc:Fallback>
                <p:oleObj name="Уравнение" r:id="rId11" imgW="58392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363906"/>
                        <a:ext cx="1564911" cy="544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 единичните вектори?</a:t>
            </a:r>
            <a:endParaRPr lang="en-US" dirty="0"/>
          </a:p>
        </p:txBody>
      </p:sp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1905000" y="1524000"/>
          <a:ext cx="6286500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2" name="Уравнение" r:id="rId4" imgW="2565360" imgH="698400" progId="Equation.3">
                  <p:embed/>
                </p:oleObj>
              </mc:Choice>
              <mc:Fallback>
                <p:oleObj name="Уравнение" r:id="rId4" imgW="2565360" imgH="698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6286500" cy="171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 rot="793628">
            <a:off x="1919382" y="4417939"/>
            <a:ext cx="459645" cy="461665"/>
            <a:chOff x="736596" y="4254502"/>
            <a:chExt cx="459645" cy="461665"/>
          </a:xfrm>
        </p:grpSpPr>
        <p:grpSp>
          <p:nvGrpSpPr>
            <p:cNvPr id="12" name="Group 32"/>
            <p:cNvGrpSpPr/>
            <p:nvPr/>
          </p:nvGrpSpPr>
          <p:grpSpPr>
            <a:xfrm>
              <a:off x="736596" y="4254502"/>
              <a:ext cx="459645" cy="461665"/>
              <a:chOff x="9144000" y="5562600"/>
              <a:chExt cx="558887" cy="56134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189726" y="5562600"/>
                <a:ext cx="5131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x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 flipV="1">
            <a:off x="2317506" y="3962400"/>
            <a:ext cx="331862" cy="1108818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17506" y="5083917"/>
            <a:ext cx="1297062" cy="351683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112668" y="5067636"/>
            <a:ext cx="1191710" cy="355264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2305325" y="5074849"/>
            <a:ext cx="532834" cy="14547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53215" y="5065899"/>
            <a:ext cx="444351" cy="13315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20606254">
            <a:off x="1738192" y="5234549"/>
            <a:ext cx="438684" cy="461665"/>
            <a:chOff x="736600" y="4213511"/>
            <a:chExt cx="438684" cy="461665"/>
          </a:xfrm>
        </p:grpSpPr>
        <p:grpSp>
          <p:nvGrpSpPr>
            <p:cNvPr id="41" name="Group 57"/>
            <p:cNvGrpSpPr/>
            <p:nvPr/>
          </p:nvGrpSpPr>
          <p:grpSpPr>
            <a:xfrm>
              <a:off x="736600" y="4213511"/>
              <a:ext cx="438684" cy="461665"/>
              <a:chOff x="9144000" y="5512758"/>
              <a:chExt cx="533400" cy="56134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147213" y="5512758"/>
                <a:ext cx="5223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y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085298">
            <a:off x="2422068" y="5271697"/>
            <a:ext cx="446052" cy="461665"/>
            <a:chOff x="736597" y="4254502"/>
            <a:chExt cx="446052" cy="461665"/>
          </a:xfrm>
        </p:grpSpPr>
        <p:grpSp>
          <p:nvGrpSpPr>
            <p:cNvPr id="46" name="Group 62"/>
            <p:cNvGrpSpPr/>
            <p:nvPr/>
          </p:nvGrpSpPr>
          <p:grpSpPr>
            <a:xfrm>
              <a:off x="736597" y="4254502"/>
              <a:ext cx="446052" cy="461665"/>
              <a:chOff x="9144000" y="5562600"/>
              <a:chExt cx="542359" cy="561343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78967" y="5562600"/>
                <a:ext cx="507392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z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Arc 54"/>
          <p:cNvSpPr/>
          <p:nvPr/>
        </p:nvSpPr>
        <p:spPr>
          <a:xfrm>
            <a:off x="718968" y="3657600"/>
            <a:ext cx="3276600" cy="2819400"/>
          </a:xfrm>
          <a:prstGeom prst="arc">
            <a:avLst>
              <a:gd name="adj1" fmla="val 10437799"/>
              <a:gd name="adj2" fmla="val 16248006"/>
            </a:avLst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>
            <a:off x="718968" y="3657600"/>
            <a:ext cx="3276600" cy="2819400"/>
          </a:xfrm>
          <a:prstGeom prst="arc">
            <a:avLst>
              <a:gd name="adj1" fmla="val 1685859"/>
              <a:gd name="adj2" fmla="val 8849365"/>
            </a:avLst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718968" y="3657600"/>
            <a:ext cx="3276600" cy="2819400"/>
          </a:xfrm>
          <a:prstGeom prst="arc">
            <a:avLst>
              <a:gd name="adj1" fmla="val 17640287"/>
              <a:gd name="adj2" fmla="val 225844"/>
            </a:avLst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793628">
            <a:off x="6262782" y="4417939"/>
            <a:ext cx="459645" cy="461665"/>
            <a:chOff x="736596" y="4254502"/>
            <a:chExt cx="459645" cy="461665"/>
          </a:xfrm>
        </p:grpSpPr>
        <p:grpSp>
          <p:nvGrpSpPr>
            <p:cNvPr id="91" name="Group 32"/>
            <p:cNvGrpSpPr/>
            <p:nvPr/>
          </p:nvGrpSpPr>
          <p:grpSpPr>
            <a:xfrm>
              <a:off x="736596" y="4254502"/>
              <a:ext cx="459645" cy="461665"/>
              <a:chOff x="9144000" y="5562600"/>
              <a:chExt cx="558887" cy="561343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9189726" y="5562600"/>
                <a:ext cx="5131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x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92" name="Straight Connector 91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/>
          <p:cNvCxnSpPr/>
          <p:nvPr/>
        </p:nvCxnSpPr>
        <p:spPr>
          <a:xfrm flipV="1">
            <a:off x="6660906" y="3962400"/>
            <a:ext cx="331862" cy="1108818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660906" y="5083917"/>
            <a:ext cx="1297062" cy="351683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456068" y="5067636"/>
            <a:ext cx="1191710" cy="355264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6648725" y="5074849"/>
            <a:ext cx="532834" cy="14547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196615" y="5065899"/>
            <a:ext cx="444351" cy="133158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6661624" y="4558632"/>
            <a:ext cx="147997" cy="504565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6556458" y="4967365"/>
            <a:ext cx="205099" cy="2050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 rot="20606254">
            <a:off x="6081592" y="5234549"/>
            <a:ext cx="438684" cy="461665"/>
            <a:chOff x="736600" y="4213511"/>
            <a:chExt cx="438684" cy="461665"/>
          </a:xfrm>
        </p:grpSpPr>
        <p:grpSp>
          <p:nvGrpSpPr>
            <p:cNvPr id="87" name="Group 57"/>
            <p:cNvGrpSpPr/>
            <p:nvPr/>
          </p:nvGrpSpPr>
          <p:grpSpPr>
            <a:xfrm>
              <a:off x="736600" y="4213511"/>
              <a:ext cx="438684" cy="461665"/>
              <a:chOff x="9144000" y="5512758"/>
              <a:chExt cx="533400" cy="561343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9147213" y="5512758"/>
                <a:ext cx="522361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y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88" name="Straight Connector 87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 rot="1085298">
            <a:off x="6765468" y="5271697"/>
            <a:ext cx="446052" cy="461665"/>
            <a:chOff x="736597" y="4254502"/>
            <a:chExt cx="446052" cy="461665"/>
          </a:xfrm>
        </p:grpSpPr>
        <p:grpSp>
          <p:nvGrpSpPr>
            <p:cNvPr id="83" name="Group 62"/>
            <p:cNvGrpSpPr/>
            <p:nvPr/>
          </p:nvGrpSpPr>
          <p:grpSpPr>
            <a:xfrm>
              <a:off x="736597" y="4254502"/>
              <a:ext cx="446052" cy="461665"/>
              <a:chOff x="9144000" y="5562600"/>
              <a:chExt cx="542359" cy="56134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9144000" y="5562600"/>
                <a:ext cx="533400" cy="508000"/>
              </a:xfrm>
              <a:prstGeom prst="ellipse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178967" y="5562600"/>
                <a:ext cx="507392" cy="5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e</a:t>
                </a:r>
                <a:r>
                  <a:rPr lang="en-US" sz="2400" baseline="-25000" dirty="0" err="1" smtClean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z</a:t>
                </a:r>
                <a:endParaRPr lang="en-US" sz="2400" baseline="-250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889494" y="4343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outerShdw blurRad="50800" dir="16200000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Arc 76"/>
          <p:cNvSpPr/>
          <p:nvPr/>
        </p:nvSpPr>
        <p:spPr>
          <a:xfrm>
            <a:off x="5062368" y="3657600"/>
            <a:ext cx="3276600" cy="2819400"/>
          </a:xfrm>
          <a:prstGeom prst="arc">
            <a:avLst>
              <a:gd name="adj1" fmla="val 10437799"/>
              <a:gd name="adj2" fmla="val 16248006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/>
          <p:cNvSpPr/>
          <p:nvPr/>
        </p:nvSpPr>
        <p:spPr>
          <a:xfrm>
            <a:off x="5062368" y="3657600"/>
            <a:ext cx="3276600" cy="2819400"/>
          </a:xfrm>
          <a:prstGeom prst="arc">
            <a:avLst>
              <a:gd name="adj1" fmla="val 1685859"/>
              <a:gd name="adj2" fmla="val 8849365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/>
          <p:cNvSpPr/>
          <p:nvPr/>
        </p:nvSpPr>
        <p:spPr>
          <a:xfrm>
            <a:off x="5062368" y="3657600"/>
            <a:ext cx="3276600" cy="2819400"/>
          </a:xfrm>
          <a:prstGeom prst="arc">
            <a:avLst>
              <a:gd name="adj1" fmla="val 17640287"/>
              <a:gd name="adj2" fmla="val 225844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2313821" y="4572000"/>
            <a:ext cx="147997" cy="504565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none" w="lg" len="lg"/>
          </a:ln>
          <a:effectLst>
            <a:outerShdw blurRad="50800" dir="16200000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213058" y="4967365"/>
            <a:ext cx="205099" cy="2050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ontent Placeholder 2"/>
          <p:cNvSpPr txBox="1">
            <a:spLocks/>
          </p:cNvSpPr>
          <p:nvPr/>
        </p:nvSpPr>
        <p:spPr>
          <a:xfrm>
            <a:off x="3592158" y="520401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555810" y="5290074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2395368" y="3407484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Content Placeholder 2"/>
          <p:cNvSpPr txBox="1">
            <a:spLocks/>
          </p:cNvSpPr>
          <p:nvPr/>
        </p:nvSpPr>
        <p:spPr>
          <a:xfrm>
            <a:off x="7924800" y="5204010"/>
            <a:ext cx="609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Z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1" name="Content Placeholder 2"/>
          <p:cNvSpPr txBox="1">
            <a:spLocks/>
          </p:cNvSpPr>
          <p:nvPr/>
        </p:nvSpPr>
        <p:spPr>
          <a:xfrm>
            <a:off x="4888452" y="5290074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noProof="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" name="Content Placeholder 2"/>
          <p:cNvSpPr txBox="1">
            <a:spLocks/>
          </p:cNvSpPr>
          <p:nvPr/>
        </p:nvSpPr>
        <p:spPr>
          <a:xfrm>
            <a:off x="6728010" y="3407484"/>
            <a:ext cx="609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effectLst>
                  <a:outerShdw blurRad="50800" dir="16200000" rotWithShape="0">
                    <a:schemeClr val="tx1">
                      <a:alpha val="40000"/>
                    </a:schemeClr>
                  </a:outerShdw>
                </a:effectLst>
              </a:rPr>
              <a:t>X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effectLst>
                <a:outerShdw blurRad="50800" dir="16200000" rotWithShape="0">
                  <a:schemeClr val="tx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47568" y="38100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+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3472926" y="40386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+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2014368" y="61722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+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5279316" y="38100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-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804674" y="40386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-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346116" y="6172200"/>
            <a:ext cx="517264" cy="533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4400" b="1" dirty="0" smtClean="0">
                <a:effectLst>
                  <a:outerShdw blurRad="101600" sx="102000" sy="102000" algn="ctr" rotWithShape="0">
                    <a:prstClr val="black">
                      <a:alpha val="83000"/>
                    </a:prstClr>
                  </a:outerShdw>
                </a:effectLst>
              </a:rPr>
              <a:t>-</a:t>
            </a:r>
            <a:endParaRPr lang="en-US" b="1" dirty="0">
              <a:effectLst>
                <a:outerShdw blurRad="101600" sx="102000" sy="102000" algn="ctr" rotWithShape="0">
                  <a:prstClr val="black">
                    <a:alpha val="83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</a:t>
            </a:r>
            <a:r>
              <a:rPr lang="en-US" dirty="0" smtClean="0"/>
              <a:t>p</a:t>
            </a:r>
            <a:r>
              <a:rPr lang="bg-BG" dirty="0" smtClean="0"/>
              <a:t>х</a:t>
            </a:r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Ползваме единичните осеви вектори</a:t>
            </a:r>
          </a:p>
          <a:p>
            <a:endParaRPr lang="bg-BG" dirty="0" smtClean="0"/>
          </a:p>
          <a:p>
            <a:pPr>
              <a:tabLst>
                <a:tab pos="3378200" algn="l"/>
              </a:tabLst>
            </a:pPr>
            <a:endParaRPr lang="bg-BG" dirty="0" smtClean="0"/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143000" y="2346325"/>
          <a:ext cx="7502525" cy="428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2" name="Уравнение" r:id="rId4" imgW="3060360" imgH="1739880" progId="Equation.3">
                  <p:embed/>
                </p:oleObj>
              </mc:Choice>
              <mc:Fallback>
                <p:oleObj name="Уравнение" r:id="rId4" imgW="3060360" imgH="1739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346325"/>
                        <a:ext cx="7502525" cy="428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273800" y="635000"/>
            <a:ext cx="3048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sm" len="sm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985000" y="635000"/>
            <a:ext cx="3048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sm" len="sm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1270000" y="1462087"/>
          <a:ext cx="4826000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7" name="Уравнение" r:id="rId4" imgW="1688760" imgH="736560" progId="Equation.3">
                  <p:embed/>
                </p:oleObj>
              </mc:Choice>
              <mc:Fallback>
                <p:oleObj name="Уравнение" r:id="rId4" imgW="1688760" imgH="736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462087"/>
                        <a:ext cx="4826000" cy="181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/>
          <p:cNvSpPr txBox="1">
            <a:spLocks/>
          </p:cNvSpPr>
          <p:nvPr/>
        </p:nvSpPr>
        <p:spPr>
          <a:xfrm>
            <a:off x="1295400" y="228600"/>
            <a:ext cx="7848600" cy="6477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След векторното произведение на единичните осеви вектори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Прегрупираме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bg-BG" sz="3600" b="1" dirty="0" smtClean="0">
              <a:effectLst>
                <a:outerShdw blurRad="508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1270000" y="4129088"/>
          <a:ext cx="4462463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name="Уравнение" r:id="rId6" imgW="1562040" imgH="736560" progId="Equation.3">
                  <p:embed/>
                </p:oleObj>
              </mc:Choice>
              <mc:Fallback>
                <p:oleObj name="Уравнение" r:id="rId6" imgW="156204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4129088"/>
                        <a:ext cx="4462463" cy="181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1219200" y="1585912"/>
          <a:ext cx="7620000" cy="359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0" name="Уравнение" r:id="rId4" imgW="2666880" imgH="1460160" progId="Equation.3">
                  <p:embed/>
                </p:oleObj>
              </mc:Choice>
              <mc:Fallback>
                <p:oleObj name="Уравнение" r:id="rId4" imgW="2666880" imgH="1460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85912"/>
                        <a:ext cx="7620000" cy="3595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3"/>
          <p:cNvSpPr txBox="1">
            <a:spLocks/>
          </p:cNvSpPr>
          <p:nvPr/>
        </p:nvSpPr>
        <p:spPr>
          <a:xfrm>
            <a:off x="1295400" y="228600"/>
            <a:ext cx="7848600" cy="6477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И сме готови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Перпендикуляр на онези два вектора</a:t>
            </a:r>
          </a:p>
          <a:p>
            <a:pPr marL="457200" lvl="1" indent="0">
              <a:buNone/>
            </a:pPr>
            <a:endParaRPr lang="bg-BG" dirty="0" smtClean="0"/>
          </a:p>
          <a:p>
            <a:pPr lvl="1"/>
            <a:endParaRPr lang="bg-BG" dirty="0" smtClean="0"/>
          </a:p>
          <a:p>
            <a:pPr marL="457200" lvl="1" indent="0">
              <a:buNone/>
            </a:pPr>
            <a:endParaRPr lang="en-US" sz="1000" dirty="0" smtClean="0"/>
          </a:p>
          <a:p>
            <a:r>
              <a:rPr lang="bg-BG" dirty="0" smtClean="0"/>
              <a:t>Да проверим метода</a:t>
            </a: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06913"/>
              </p:ext>
            </p:extLst>
          </p:nvPr>
        </p:nvGraphicFramePr>
        <p:xfrm>
          <a:off x="1752600" y="2286000"/>
          <a:ext cx="68580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7" name="Уравнение" r:id="rId4" imgW="3174840" imgH="711000" progId="Equation.3">
                  <p:embed/>
                </p:oleObj>
              </mc:Choice>
              <mc:Fallback>
                <p:oleObj name="Уравнение" r:id="rId4" imgW="317484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6858000" cy="13430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81" name="Picture 29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43200" y="4343400"/>
            <a:ext cx="3657600" cy="22859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50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</a:t>
            </a:r>
            <a:r>
              <a:rPr lang="bg-B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09688" indent="-1309688"/>
            <a:r>
              <a:rPr lang="en-US" sz="2800" dirty="0" smtClean="0"/>
              <a:t>[BAGL]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8-</a:t>
            </a:r>
            <a:r>
              <a:rPr lang="bg-BG" sz="2800" b="0" dirty="0" smtClean="0"/>
              <a:t>12, 26-27</a:t>
            </a:r>
          </a:p>
          <a:p>
            <a:pPr marL="1309688" indent="-1309688"/>
            <a:r>
              <a:rPr lang="en-US" sz="2800" dirty="0" smtClean="0"/>
              <a:t>[LASZ]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69-78</a:t>
            </a:r>
          </a:p>
          <a:p>
            <a:pPr marL="1309688" indent="-1309688"/>
            <a:r>
              <a:rPr lang="en-US" sz="2800" dirty="0" smtClean="0"/>
              <a:t>[KLAW]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13-15</a:t>
            </a:r>
          </a:p>
          <a:p>
            <a:pPr marL="1309688" indent="-1309688"/>
            <a:r>
              <a:rPr lang="en-US" sz="2800" dirty="0" smtClean="0"/>
              <a:t>[VINC]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31-</a:t>
            </a:r>
            <a:r>
              <a:rPr lang="bg-BG" sz="2800" b="0" dirty="0" smtClean="0"/>
              <a:t>49</a:t>
            </a:r>
            <a:endParaRPr lang="en-US" sz="2800" b="0" dirty="0" smtClean="0"/>
          </a:p>
          <a:p>
            <a:pPr marL="1309688" indent="-1309688"/>
            <a:r>
              <a:rPr lang="en-US" sz="2800" dirty="0" smtClean="0"/>
              <a:t>[MORT]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1-14, 165-170</a:t>
            </a:r>
          </a:p>
          <a:p>
            <a:pPr marL="1309688" indent="-1309688"/>
            <a:r>
              <a:rPr lang="en-US" sz="2800" dirty="0" smtClean="0"/>
              <a:t>[LEGN]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11-26</a:t>
            </a:r>
          </a:p>
          <a:p>
            <a:pPr marL="1309688" indent="-1309688"/>
            <a:r>
              <a:rPr lang="en-US" sz="2800" dirty="0" smtClean="0"/>
              <a:t>[PARE]	</a:t>
            </a:r>
            <a:r>
              <a:rPr lang="bg-BG" sz="2800" b="0" dirty="0" smtClean="0"/>
              <a:t>стр. </a:t>
            </a:r>
            <a:r>
              <a:rPr lang="en-US" sz="2800" b="0" dirty="0" smtClean="0"/>
              <a:t>409-411, 420-425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H="1">
            <a:off x="7696200" y="32766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143000" y="1143000"/>
            <a:ext cx="6858000" cy="4572000"/>
          </a:xfrm>
          <a:prstGeom prst="roundRect">
            <a:avLst>
              <a:gd name="adj" fmla="val 961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bg-BG" sz="4400" b="1" dirty="0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РЕНДИРАНЕ</a:t>
            </a: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>
            <a:off x="3771900" y="61341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 flipV="1">
            <a:off x="3771900" y="7239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0" y="19050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0" y="50292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43200" y="24384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Матрични трансформации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43200" y="38100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Проекции и гледни точки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743200" y="44958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Скриване и изрязване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43200" y="17526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Трасиране на лъчи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43200" y="31242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err="1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Растеризация</a:t>
            </a:r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 и изглаждане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95600" y="1447800"/>
            <a:ext cx="3276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Текстури</a:t>
            </a:r>
            <a:endParaRPr lang="en-US" sz="36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12" name="Elbow Connector 11"/>
          <p:cNvCxnSpPr>
            <a:stCxn id="5" idx="0"/>
            <a:endCxn id="67" idx="3"/>
          </p:cNvCxnSpPr>
          <p:nvPr/>
        </p:nvCxnSpPr>
        <p:spPr>
          <a:xfrm flipV="1">
            <a:off x="1943100" y="3200400"/>
            <a:ext cx="1943100" cy="18288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62000" y="5029200"/>
            <a:ext cx="2362200" cy="112268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Сканирани или снимани изображения</a:t>
            </a:r>
            <a:endParaRPr lang="en-US" sz="2000" b="1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 flipV="1">
            <a:off x="3771900" y="7239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352800" y="5029200"/>
            <a:ext cx="2362200" cy="1143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Компютърно</a:t>
            </a:r>
          </a:p>
          <a:p>
            <a:pPr algn="ctr"/>
            <a:r>
              <a:rPr lang="bg-BG" sz="2000" b="1" dirty="0" smtClean="0"/>
              <a:t>генерирани изображения</a:t>
            </a:r>
            <a:endParaRPr lang="en-US" sz="2000" b="1" dirty="0"/>
          </a:p>
        </p:txBody>
      </p:sp>
      <p:cxnSp>
        <p:nvCxnSpPr>
          <p:cNvPr id="35" name="Elbow Connector 34"/>
          <p:cNvCxnSpPr>
            <a:stCxn id="34" idx="0"/>
            <a:endCxn id="66" idx="3"/>
          </p:cNvCxnSpPr>
          <p:nvPr/>
        </p:nvCxnSpPr>
        <p:spPr>
          <a:xfrm flipV="1">
            <a:off x="4533900" y="3200400"/>
            <a:ext cx="25400" cy="18288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5943600" y="5029200"/>
            <a:ext cx="2362200" cy="1143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Ръчно</a:t>
            </a:r>
          </a:p>
          <a:p>
            <a:pPr algn="ctr"/>
            <a:r>
              <a:rPr lang="bg-BG" sz="2000" b="1" dirty="0" smtClean="0"/>
              <a:t>нарисувани изображения</a:t>
            </a:r>
            <a:endParaRPr lang="en-US" sz="2000" b="1" dirty="0"/>
          </a:p>
        </p:txBody>
      </p:sp>
      <p:cxnSp>
        <p:nvCxnSpPr>
          <p:cNvPr id="59" name="Elbow Connector 58"/>
          <p:cNvCxnSpPr>
            <a:stCxn id="58" idx="0"/>
            <a:endCxn id="65" idx="3"/>
          </p:cNvCxnSpPr>
          <p:nvPr/>
        </p:nvCxnSpPr>
        <p:spPr>
          <a:xfrm flipH="1" flipV="1">
            <a:off x="5257800" y="3200400"/>
            <a:ext cx="1866900" cy="18288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 rot="5400000">
            <a:off x="5181600" y="3048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5400000">
            <a:off x="4483100" y="3048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5400000">
            <a:off x="3810000" y="30480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H="1">
            <a:off x="7696200" y="32766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143000" y="1143000"/>
            <a:ext cx="6858000" cy="4572000"/>
          </a:xfrm>
          <a:prstGeom prst="roundRect">
            <a:avLst>
              <a:gd name="adj" fmla="val 961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bg-BG" sz="4400" b="1" dirty="0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РЕНДИРАНЕ</a:t>
            </a: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0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  <a:p>
            <a:pPr algn="ctr"/>
            <a:endParaRPr lang="bg-BG" sz="4400" b="1" dirty="0" smtClean="0">
              <a:solidFill>
                <a:schemeClr val="tx1"/>
              </a:solidFill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>
            <a:off x="3771900" y="61341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 flipV="1">
            <a:off x="3771900" y="7239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0" y="19050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0" y="50292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43200" y="24384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Матрични трансформации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43200" y="38100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Проекции и гледни точки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743200" y="44958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Скриване и изрязване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43200" y="17526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Трасиране на лъчи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43200" y="3124200"/>
            <a:ext cx="4648200" cy="53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 err="1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Растеризация</a:t>
            </a:r>
            <a:r>
              <a:rPr lang="bg-BG" sz="28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 и изглаждане</a:t>
            </a:r>
            <a:endParaRPr lang="en-US" sz="28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95600" y="3505200"/>
            <a:ext cx="3276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b="1" dirty="0" smtClean="0">
                <a:effectLst>
                  <a:outerShdw blurRad="114300" sx="101000" sy="101000" algn="tl" rotWithShape="0">
                    <a:prstClr val="black">
                      <a:alpha val="92000"/>
                    </a:prstClr>
                  </a:outerShdw>
                </a:effectLst>
              </a:rPr>
              <a:t>Цветове</a:t>
            </a:r>
            <a:endParaRPr lang="en-US" sz="3600" b="1" dirty="0">
              <a:effectLst>
                <a:outerShdw blurRad="114300" sx="101000" sy="101000" algn="tl" rotWithShape="0">
                  <a:prstClr val="black">
                    <a:alpha val="92000"/>
                  </a:prstClr>
                </a:outerShdw>
              </a:effectLst>
            </a:endParaRPr>
          </a:p>
        </p:txBody>
      </p:sp>
      <p:cxnSp>
        <p:nvCxnSpPr>
          <p:cNvPr id="12" name="Elbow Connector 11"/>
          <p:cNvCxnSpPr>
            <a:stCxn id="5" idx="2"/>
            <a:endCxn id="45" idx="1"/>
          </p:cNvCxnSpPr>
          <p:nvPr/>
        </p:nvCxnSpPr>
        <p:spPr>
          <a:xfrm>
            <a:off x="3467100" y="1897380"/>
            <a:ext cx="647699" cy="173482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 flipV="1">
            <a:off x="3771900" y="6134100"/>
            <a:ext cx="1447800" cy="0"/>
          </a:xfrm>
          <a:prstGeom prst="straightConnector1">
            <a:avLst/>
          </a:prstGeom>
          <a:ln w="3048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4" idx="2"/>
            <a:endCxn id="51" idx="1"/>
          </p:cNvCxnSpPr>
          <p:nvPr/>
        </p:nvCxnSpPr>
        <p:spPr>
          <a:xfrm>
            <a:off x="1409700" y="1905000"/>
            <a:ext cx="1943100" cy="17272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8" idx="2"/>
            <a:endCxn id="44" idx="1"/>
          </p:cNvCxnSpPr>
          <p:nvPr/>
        </p:nvCxnSpPr>
        <p:spPr>
          <a:xfrm flipH="1">
            <a:off x="4800600" y="1901952"/>
            <a:ext cx="723900" cy="173024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2" idx="2"/>
            <a:endCxn id="50" idx="1"/>
          </p:cNvCxnSpPr>
          <p:nvPr/>
        </p:nvCxnSpPr>
        <p:spPr>
          <a:xfrm flipH="1">
            <a:off x="5715000" y="1905000"/>
            <a:ext cx="1866900" cy="172720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14600" y="774700"/>
            <a:ext cx="1905000" cy="112268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Цветови пространства</a:t>
            </a:r>
            <a:endParaRPr lang="en-US" sz="2000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57200" y="762000"/>
            <a:ext cx="1905000" cy="1143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Осветяване и засенчване</a:t>
            </a:r>
            <a:endParaRPr lang="en-US" sz="20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4572000" y="777240"/>
            <a:ext cx="1905000" cy="1124712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Оцветяване</a:t>
            </a:r>
            <a:endParaRPr lang="en-US" sz="20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6629400" y="762000"/>
            <a:ext cx="1905000" cy="1143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/>
              <a:t>Дифузия, фон, материал</a:t>
            </a:r>
            <a:endParaRPr lang="en-US" sz="2000" b="1" dirty="0"/>
          </a:p>
        </p:txBody>
      </p:sp>
      <p:sp>
        <p:nvSpPr>
          <p:cNvPr id="44" name="Rectangle 43"/>
          <p:cNvSpPr/>
          <p:nvPr/>
        </p:nvSpPr>
        <p:spPr>
          <a:xfrm rot="5400000">
            <a:off x="4724400" y="36322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4038599" y="36322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5400000">
            <a:off x="5638800" y="36322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>
            <a:off x="3276600" y="3632200"/>
            <a:ext cx="152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Pavel\Courses\Materials\Course.OKG 2012-13\OKG-04. Primitives\images\ID-1008960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553200" y="0"/>
            <a:ext cx="2590800" cy="6858000"/>
          </a:xfrm>
          <a:prstGeom prst="rect">
            <a:avLst/>
          </a:prstGeom>
          <a:noFill/>
        </p:spPr>
      </p:pic>
      <p:sp>
        <p:nvSpPr>
          <p:cNvPr id="26" name="Cloud Callout 25"/>
          <p:cNvSpPr/>
          <p:nvPr/>
        </p:nvSpPr>
        <p:spPr>
          <a:xfrm>
            <a:off x="2057400" y="2057400"/>
            <a:ext cx="4419600" cy="2286000"/>
          </a:xfrm>
          <a:prstGeom prst="cloudCallout">
            <a:avLst>
              <a:gd name="adj1" fmla="val 76524"/>
              <a:gd name="adj2" fmla="val -3703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82343" y="2667000"/>
            <a:ext cx="2107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Не тук.</a:t>
            </a:r>
          </a:p>
          <a:p>
            <a:pPr algn="ctr"/>
            <a:r>
              <a:rPr lang="bg-BG" sz="28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Виж надолу!</a:t>
            </a:r>
            <a:endParaRPr lang="en-US" sz="28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19600" y="36576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16200000">
            <a:off x="8055605" y="5355594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 smtClean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vbox7.com/play:58fdf8ced3" TargetMode="External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400" dirty="0">
            <a:hlinkClick xmlns:r="http://schemas.openxmlformats.org/officeDocument/2006/relationships" r:id="rId1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On-screen Show (4:3)</PresentationFormat>
  <Paragraphs>378</Paragraphs>
  <Slides>50</Slides>
  <Notes>49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Уравнение</vt:lpstr>
      <vt:lpstr>PowerPoint Presentation</vt:lpstr>
      <vt:lpstr>Съдържание</vt:lpstr>
      <vt:lpstr>Графична обработка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Птичи поглед над КГ</vt:lpstr>
      <vt:lpstr>Графични примитиви</vt:lpstr>
      <vt:lpstr>Примитивни обекти</vt:lpstr>
      <vt:lpstr>PowerPoint Presentation</vt:lpstr>
      <vt:lpstr>Йерархия</vt:lpstr>
      <vt:lpstr>Точки и вектори</vt:lpstr>
      <vt:lpstr>За какво се ползват</vt:lpstr>
      <vt:lpstr>Точки и вектори</vt:lpstr>
      <vt:lpstr>Точки в пространството</vt:lpstr>
      <vt:lpstr>Радиус-вектори</vt:lpstr>
      <vt:lpstr>Разстояния и магнитуди</vt:lpstr>
      <vt:lpstr>Посоки</vt:lpstr>
      <vt:lpstr>Операции с точки и вектори</vt:lpstr>
      <vt:lpstr>Изписване</vt:lpstr>
      <vt:lpstr>Примери</vt:lpstr>
      <vt:lpstr>Дължина</vt:lpstr>
      <vt:lpstr>Примери</vt:lpstr>
      <vt:lpstr>Събиране и изваждане</vt:lpstr>
      <vt:lpstr>Примери</vt:lpstr>
      <vt:lpstr>Умножения</vt:lpstr>
      <vt:lpstr>Умножение със скалар</vt:lpstr>
      <vt:lpstr>Примери</vt:lpstr>
      <vt:lpstr>Единичен вектор</vt:lpstr>
      <vt:lpstr>Примери</vt:lpstr>
      <vt:lpstr>Скаларно умножение</vt:lpstr>
      <vt:lpstr>Изчисляване на p.q</vt:lpstr>
      <vt:lpstr>PowerPoint Presentation</vt:lpstr>
      <vt:lpstr>Пример (2,2,0).(0,1,0)</vt:lpstr>
      <vt:lpstr>Още един пример</vt:lpstr>
      <vt:lpstr>Векторно умножение</vt:lpstr>
      <vt:lpstr>Накъде сочи векторът?</vt:lpstr>
      <vt:lpstr>Как се помни това?</vt:lpstr>
      <vt:lpstr>А единичните вектори?</vt:lpstr>
      <vt:lpstr>Изчисляване на pхq</vt:lpstr>
      <vt:lpstr>PowerPoint Presentation</vt:lpstr>
      <vt:lpstr>PowerPoint Presentation</vt:lpstr>
      <vt:lpstr>Пример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2012-07-22T15:10:41Z</dcterms:created>
  <dcterms:modified xsi:type="dcterms:W3CDTF">2017-10-10T08:22:57Z</dcterms:modified>
</cp:coreProperties>
</file>